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30"/>
  </p:notesMasterIdLst>
  <p:sldIdLst>
    <p:sldId id="426" r:id="rId3"/>
    <p:sldId id="491" r:id="rId4"/>
    <p:sldId id="555" r:id="rId5"/>
    <p:sldId id="619" r:id="rId6"/>
    <p:sldId id="638" r:id="rId7"/>
    <p:sldId id="556" r:id="rId8"/>
    <p:sldId id="652" r:id="rId9"/>
    <p:sldId id="557" r:id="rId10"/>
    <p:sldId id="421" r:id="rId11"/>
    <p:sldId id="490" r:id="rId12"/>
    <p:sldId id="586" r:id="rId13"/>
    <p:sldId id="587" r:id="rId14"/>
    <p:sldId id="590" r:id="rId15"/>
    <p:sldId id="588" r:id="rId16"/>
    <p:sldId id="446" r:id="rId17"/>
    <p:sldId id="591" r:id="rId18"/>
    <p:sldId id="639" r:id="rId19"/>
    <p:sldId id="640" r:id="rId20"/>
    <p:sldId id="641" r:id="rId21"/>
    <p:sldId id="642" r:id="rId22"/>
    <p:sldId id="643" r:id="rId23"/>
    <p:sldId id="644" r:id="rId24"/>
    <p:sldId id="645" r:id="rId25"/>
    <p:sldId id="648" r:id="rId26"/>
    <p:sldId id="651" r:id="rId27"/>
    <p:sldId id="653" r:id="rId28"/>
    <p:sldId id="441" r:id="rId29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C70DCB"/>
    <a:srgbClr val="FFFFFF"/>
    <a:srgbClr val="E4C975"/>
    <a:srgbClr val="E0C571"/>
    <a:srgbClr val="A9D400"/>
    <a:srgbClr val="8B3332"/>
    <a:srgbClr val="333333"/>
    <a:srgbClr val="5E244C"/>
    <a:srgbClr val="37797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544" autoAdjust="0"/>
    <p:restoredTop sz="95400" autoAdjust="0"/>
  </p:normalViewPr>
  <p:slideViewPr>
    <p:cSldViewPr>
      <p:cViewPr varScale="1">
        <p:scale>
          <a:sx n="98" d="100"/>
          <a:sy n="98" d="100"/>
        </p:scale>
        <p:origin x="534" y="78"/>
      </p:cViewPr>
      <p:guideLst>
        <p:guide orient="horz" pos="2810"/>
        <p:guide pos="3990"/>
        <p:guide orient="horz" pos="313"/>
        <p:guide pos="1760"/>
        <p:guide pos="5462"/>
        <p:guide pos="2880"/>
        <p:guide pos="243"/>
      </p:guideLst>
    </p:cSldViewPr>
  </p:slideViewPr>
  <p:outlineViewPr>
    <p:cViewPr>
      <p:scale>
        <a:sx n="33" d="100"/>
        <a:sy n="33" d="100"/>
      </p:scale>
      <p:origin x="0" y="-3706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3120" y="77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3" Type="http://schemas.openxmlformats.org/officeDocument/2006/relationships/tableStyles" Target="tableStyles.xml"/><Relationship Id="rId32" Type="http://schemas.openxmlformats.org/officeDocument/2006/relationships/viewProps" Target="viewProps.xml"/><Relationship Id="rId31" Type="http://schemas.openxmlformats.org/officeDocument/2006/relationships/presProps" Target="presProps.xml"/><Relationship Id="rId30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052239-6C6F-472F-B175-F0FADCEE2BD3}" type="datetimeFigureOut">
              <a:rPr lang="en-US" smtClean="0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FF5570-FE69-4FDF-99DA-8CDE436443CD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42ADB-7D30-4CDA-A166-333DE990463F}" type="datetimeFigureOut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04248" y="4767263"/>
            <a:ext cx="2133600" cy="273844"/>
          </a:xfrm>
        </p:spPr>
        <p:txBody>
          <a:bodyPr/>
          <a:lstStyle/>
          <a:p>
            <a:fld id="{B10D5614-B734-4280-8F57-1D4947433C97}" type="slidenum">
              <a:rPr lang="en-US" smtClean="0"/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单图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64904" y="1214911"/>
            <a:ext cx="3878759" cy="262818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单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947168" y="1394712"/>
            <a:ext cx="3538274" cy="287655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母子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idx="11"/>
          </p:nvPr>
        </p:nvSpPr>
        <p:spPr>
          <a:xfrm>
            <a:off x="4620279" y="2965184"/>
            <a:ext cx="1940291" cy="1574478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11560" y="1274029"/>
            <a:ext cx="3357133" cy="287655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Picture Placeholder 2"/>
          <p:cNvSpPr>
            <a:spLocks noGrp="1"/>
          </p:cNvSpPr>
          <p:nvPr>
            <p:ph type="pic" idx="10"/>
          </p:nvPr>
        </p:nvSpPr>
        <p:spPr>
          <a:xfrm>
            <a:off x="4620280" y="1274028"/>
            <a:ext cx="1940291" cy="1574478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多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2"/>
          <p:cNvSpPr>
            <a:spLocks noGrp="1"/>
          </p:cNvSpPr>
          <p:nvPr>
            <p:ph type="pic" idx="11"/>
          </p:nvPr>
        </p:nvSpPr>
        <p:spPr>
          <a:xfrm>
            <a:off x="6910101" y="1238207"/>
            <a:ext cx="1080000" cy="1080000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10" name="Picture Placeholder 2"/>
          <p:cNvSpPr>
            <a:spLocks noGrp="1"/>
          </p:cNvSpPr>
          <p:nvPr>
            <p:ph type="pic" idx="10"/>
          </p:nvPr>
        </p:nvSpPr>
        <p:spPr>
          <a:xfrm>
            <a:off x="4018720" y="1229496"/>
            <a:ext cx="1080000" cy="1080000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22278" y="1238207"/>
            <a:ext cx="1080000" cy="1080000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多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2"/>
          <p:cNvSpPr>
            <a:spLocks noGrp="1"/>
          </p:cNvSpPr>
          <p:nvPr>
            <p:ph type="pic" idx="12"/>
          </p:nvPr>
        </p:nvSpPr>
        <p:spPr>
          <a:xfrm>
            <a:off x="714866" y="2807004"/>
            <a:ext cx="1467250" cy="146472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idx="11"/>
          </p:nvPr>
        </p:nvSpPr>
        <p:spPr>
          <a:xfrm>
            <a:off x="4049403" y="2820380"/>
            <a:ext cx="1467250" cy="146472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0"/>
          </p:nvPr>
        </p:nvSpPr>
        <p:spPr>
          <a:xfrm>
            <a:off x="5516653" y="1335555"/>
            <a:ext cx="1467250" cy="146472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182116" y="1335555"/>
            <a:ext cx="1467250" cy="146472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多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2"/>
          <p:cNvSpPr>
            <a:spLocks noGrp="1"/>
          </p:cNvSpPr>
          <p:nvPr>
            <p:ph type="pic" idx="10"/>
          </p:nvPr>
        </p:nvSpPr>
        <p:spPr>
          <a:xfrm>
            <a:off x="5829831" y="3179558"/>
            <a:ext cx="1483269" cy="146623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174652" y="1334735"/>
            <a:ext cx="1474713" cy="146623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Gener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8"/>
          <p:cNvSpPr txBox="1"/>
          <p:nvPr userDrawn="1"/>
        </p:nvSpPr>
        <p:spPr>
          <a:xfrm>
            <a:off x="8395675" y="4869408"/>
            <a:ext cx="725405" cy="352697"/>
          </a:xfrm>
          <a:prstGeom prst="ellipse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r" defTabSz="6858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3068952F-5E95-44E1-9562-3F7BE09D45B9}" type="slidenum">
              <a:rPr lang="en-US" sz="900" kern="1200" smtClean="0">
                <a:solidFill>
                  <a:srgbClr val="F0F6F4"/>
                </a:solidFill>
                <a:latin typeface="+mn-lt"/>
                <a:ea typeface="+mn-ea"/>
                <a:cs typeface="+mn-cs"/>
              </a:rPr>
            </a:fld>
            <a:endParaRPr lang="en-US" sz="900" kern="1200" dirty="0">
              <a:solidFill>
                <a:srgbClr val="F0F6F4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多图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8"/>
          <p:cNvSpPr txBox="1"/>
          <p:nvPr userDrawn="1"/>
        </p:nvSpPr>
        <p:spPr>
          <a:xfrm>
            <a:off x="8395675" y="4869408"/>
            <a:ext cx="725405" cy="352697"/>
          </a:xfrm>
          <a:prstGeom prst="ellipse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r" defTabSz="6858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3068952F-5E95-44E1-9562-3F7BE09D45B9}" type="slidenum">
              <a:rPr lang="en-US" sz="900" kern="1200" smtClean="0">
                <a:solidFill>
                  <a:srgbClr val="F0F6F4"/>
                </a:solidFill>
                <a:latin typeface="+mn-lt"/>
                <a:ea typeface="+mn-ea"/>
                <a:cs typeface="+mn-cs"/>
              </a:rPr>
            </a:fld>
            <a:endParaRPr lang="en-US" sz="900" kern="1200" dirty="0">
              <a:solidFill>
                <a:srgbClr val="F0F6F4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Picture Placeholder 2"/>
          <p:cNvSpPr>
            <a:spLocks noGrp="1"/>
          </p:cNvSpPr>
          <p:nvPr>
            <p:ph type="pic" idx="1"/>
          </p:nvPr>
        </p:nvSpPr>
        <p:spPr>
          <a:xfrm>
            <a:off x="1351655" y="4244757"/>
            <a:ext cx="1131031" cy="898743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idx="10"/>
          </p:nvPr>
        </p:nvSpPr>
        <p:spPr>
          <a:xfrm>
            <a:off x="2497651" y="4244757"/>
            <a:ext cx="1131031" cy="898743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idx="11"/>
          </p:nvPr>
        </p:nvSpPr>
        <p:spPr>
          <a:xfrm>
            <a:off x="3635896" y="4246587"/>
            <a:ext cx="1131031" cy="898743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2"/>
          </p:nvPr>
        </p:nvSpPr>
        <p:spPr>
          <a:xfrm>
            <a:off x="4789106" y="4244757"/>
            <a:ext cx="1131031" cy="898743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14" name="Picture Placeholder 2"/>
          <p:cNvSpPr>
            <a:spLocks noGrp="1"/>
          </p:cNvSpPr>
          <p:nvPr>
            <p:ph type="pic" idx="13"/>
          </p:nvPr>
        </p:nvSpPr>
        <p:spPr>
          <a:xfrm>
            <a:off x="5940152" y="4244757"/>
            <a:ext cx="1131031" cy="898743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16" name="Picture Placeholder 2"/>
          <p:cNvSpPr>
            <a:spLocks noGrp="1"/>
          </p:cNvSpPr>
          <p:nvPr>
            <p:ph type="pic" idx="14"/>
          </p:nvPr>
        </p:nvSpPr>
        <p:spPr>
          <a:xfrm>
            <a:off x="7091198" y="4244603"/>
            <a:ext cx="1131031" cy="898743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E2DCE-F5FE-42E6-B7AD-2E701BC4A199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26852-6CDD-4311-9E3D-6AA5F27DBD2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E4C7E85-F73F-46C0-AAFD-D03783E53355}" type="slidenum">
              <a:rPr kumimoji="0" lang="zh-CN" altLang="en-US" sz="9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F42ADB-7D30-4CDA-A166-333DE990463F}" type="datetimeFigureOut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0D5614-B734-4280-8F57-1D4947433C97}" type="slidenum">
              <a:rPr lang="en-US" smtClean="0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3200" b="0" kern="1200">
          <a:solidFill>
            <a:schemeClr val="tx1">
              <a:lumMod val="65000"/>
              <a:lumOff val="35000"/>
            </a:schemeClr>
          </a:solidFill>
          <a:latin typeface="Source Sans Pro Light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bg1">
              <a:lumMod val="65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200" kern="1200">
          <a:solidFill>
            <a:schemeClr val="bg1">
              <a:lumMod val="6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100" kern="1200">
          <a:solidFill>
            <a:schemeClr val="bg1">
              <a:lumMod val="6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050" kern="1200">
          <a:solidFill>
            <a:schemeClr val="bg1">
              <a:lumMod val="6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1050" kern="1200">
          <a:solidFill>
            <a:schemeClr val="bg1">
              <a:lumMod val="6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0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1.jpeg"/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image" Target="../media/image20.png"/><Relationship Id="rId8" Type="http://schemas.openxmlformats.org/officeDocument/2006/relationships/image" Target="../media/image19.png"/><Relationship Id="rId7" Type="http://schemas.openxmlformats.org/officeDocument/2006/relationships/image" Target="../media/image18.jpeg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1" Type="http://schemas.openxmlformats.org/officeDocument/2006/relationships/slideLayout" Target="../slideLayouts/slideLayout1.xml"/><Relationship Id="rId10" Type="http://schemas.openxmlformats.org/officeDocument/2006/relationships/image" Target="../media/image21.png"/><Relationship Id="rId1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0.xml"/><Relationship Id="rId4" Type="http://schemas.openxmlformats.org/officeDocument/2006/relationships/image" Target="../media/image25.jpeg"/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0.xml"/><Relationship Id="rId4" Type="http://schemas.openxmlformats.org/officeDocument/2006/relationships/image" Target="../media/image29.jpeg"/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image" Target="../media/image2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0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image" Target="../media/image44.jpeg"/><Relationship Id="rId8" Type="http://schemas.openxmlformats.org/officeDocument/2006/relationships/image" Target="../media/image43.jpeg"/><Relationship Id="rId7" Type="http://schemas.openxmlformats.org/officeDocument/2006/relationships/image" Target="../media/image42.jpeg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4" Type="http://schemas.openxmlformats.org/officeDocument/2006/relationships/slideLayout" Target="../slideLayouts/slideLayout10.xml"/><Relationship Id="rId13" Type="http://schemas.openxmlformats.org/officeDocument/2006/relationships/image" Target="../media/image48.jpeg"/><Relationship Id="rId12" Type="http://schemas.openxmlformats.org/officeDocument/2006/relationships/image" Target="../media/image47.jpeg"/><Relationship Id="rId11" Type="http://schemas.openxmlformats.org/officeDocument/2006/relationships/image" Target="../media/image46.jpeg"/><Relationship Id="rId10" Type="http://schemas.openxmlformats.org/officeDocument/2006/relationships/image" Target="../media/image45.jpeg"/><Relationship Id="rId1" Type="http://schemas.openxmlformats.org/officeDocument/2006/relationships/image" Target="../media/image36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image" Target="../media/image50.jpeg"/><Relationship Id="rId1" Type="http://schemas.openxmlformats.org/officeDocument/2006/relationships/image" Target="../media/image4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image" Target="../media/image52.png"/><Relationship Id="rId1" Type="http://schemas.openxmlformats.org/officeDocument/2006/relationships/image" Target="../media/image51.jpeg"/></Relationships>
</file>

<file path=ppt/slides/_rels/slide1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0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image" Target="../media/image53.jpeg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0.xml"/><Relationship Id="rId8" Type="http://schemas.openxmlformats.org/officeDocument/2006/relationships/image" Target="../media/image64.wmf"/><Relationship Id="rId7" Type="http://schemas.openxmlformats.org/officeDocument/2006/relationships/oleObject" Target="../embeddings/oleObject1.bin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0" Type="http://schemas.openxmlformats.org/officeDocument/2006/relationships/vmlDrawing" Target="../drawings/vmlDrawing1.vml"/><Relationship Id="rId1" Type="http://schemas.openxmlformats.org/officeDocument/2006/relationships/image" Target="../media/image5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image" Target="../media/image66.png"/><Relationship Id="rId1" Type="http://schemas.openxmlformats.org/officeDocument/2006/relationships/image" Target="../media/image65.png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0.xml"/><Relationship Id="rId3" Type="http://schemas.openxmlformats.org/officeDocument/2006/relationships/image" Target="../media/image69.jpeg"/><Relationship Id="rId2" Type="http://schemas.openxmlformats.org/officeDocument/2006/relationships/image" Target="../media/image68.png"/><Relationship Id="rId1" Type="http://schemas.openxmlformats.org/officeDocument/2006/relationships/image" Target="../media/image6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image" Target="../media/image71.png"/><Relationship Id="rId1" Type="http://schemas.openxmlformats.org/officeDocument/2006/relationships/image" Target="../media/image7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image" Target="../media/image73.jpeg"/><Relationship Id="rId1" Type="http://schemas.openxmlformats.org/officeDocument/2006/relationships/image" Target="../media/image7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image" Target="../media/image75.png"/><Relationship Id="rId1" Type="http://schemas.openxmlformats.org/officeDocument/2006/relationships/image" Target="../media/image74.jpeg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image" Target="../media/image76.jpeg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8.xml"/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854710" y="1587500"/>
            <a:ext cx="7440930" cy="58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rgbClr val="333333"/>
                </a:solidFill>
              </a:rPr>
              <a:t>中国啦啦操项目介绍暨发展概述</a:t>
            </a:r>
            <a:endParaRPr lang="zh-CN" altLang="en-US" sz="3200" b="1" dirty="0" smtClean="0">
              <a:solidFill>
                <a:srgbClr val="333333"/>
              </a:solidFill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2261150" y="2941182"/>
            <a:ext cx="4572000" cy="369332"/>
            <a:chOff x="2286000" y="2943107"/>
            <a:chExt cx="4572000" cy="369332"/>
          </a:xfrm>
        </p:grpSpPr>
        <p:sp>
          <p:nvSpPr>
            <p:cNvPr id="12" name="矩形 11"/>
            <p:cNvSpPr/>
            <p:nvPr/>
          </p:nvSpPr>
          <p:spPr>
            <a:xfrm>
              <a:off x="2915816" y="2947753"/>
              <a:ext cx="3312368" cy="36004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2286000" y="2943107"/>
              <a:ext cx="4572000" cy="36933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bg2"/>
                  </a:solidFill>
                </a:rPr>
                <a:t>全国啦啦操委员会</a:t>
              </a:r>
              <a:endParaRPr lang="en-US" altLang="zh-CN" dirty="0">
                <a:solidFill>
                  <a:schemeClr val="bg2"/>
                </a:solidFill>
              </a:endParaRPr>
            </a:p>
          </p:txBody>
        </p:sp>
      </p:grpSp>
      <p:sp>
        <p:nvSpPr>
          <p:cNvPr id="16" name="圆角矩形 15"/>
          <p:cNvSpPr/>
          <p:nvPr/>
        </p:nvSpPr>
        <p:spPr>
          <a:xfrm>
            <a:off x="2898771" y="2782407"/>
            <a:ext cx="3276000" cy="45719"/>
          </a:xfrm>
          <a:prstGeom prst="roundRect">
            <a:avLst>
              <a:gd name="adj" fmla="val 4373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0" y="1347614"/>
            <a:ext cx="2483768" cy="889000"/>
            <a:chOff x="0" y="2906897"/>
            <a:chExt cx="9117785" cy="889000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组合 27"/>
          <p:cNvGrpSpPr/>
          <p:nvPr/>
        </p:nvGrpSpPr>
        <p:grpSpPr>
          <a:xfrm>
            <a:off x="6671733" y="1347614"/>
            <a:ext cx="2483768" cy="889000"/>
            <a:chOff x="0" y="2906897"/>
            <a:chExt cx="9117785" cy="889000"/>
          </a:xfrm>
        </p:grpSpPr>
        <p:cxnSp>
          <p:nvCxnSpPr>
            <p:cNvPr id="29" name="直接连接符 28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组合 36"/>
          <p:cNvGrpSpPr/>
          <p:nvPr/>
        </p:nvGrpSpPr>
        <p:grpSpPr>
          <a:xfrm>
            <a:off x="6636899" y="2359015"/>
            <a:ext cx="2483768" cy="889000"/>
            <a:chOff x="0" y="2906897"/>
            <a:chExt cx="9117785" cy="889000"/>
          </a:xfrm>
        </p:grpSpPr>
        <p:cxnSp>
          <p:nvCxnSpPr>
            <p:cNvPr id="38" name="直接连接符 37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组合 45"/>
          <p:cNvGrpSpPr/>
          <p:nvPr/>
        </p:nvGrpSpPr>
        <p:grpSpPr>
          <a:xfrm>
            <a:off x="-26368" y="2359015"/>
            <a:ext cx="2483768" cy="889000"/>
            <a:chOff x="0" y="2906897"/>
            <a:chExt cx="9117785" cy="889000"/>
          </a:xfrm>
        </p:grpSpPr>
        <p:cxnSp>
          <p:nvCxnSpPr>
            <p:cNvPr id="47" name="直接连接符 46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连接符 53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71315" y="3248025"/>
            <a:ext cx="802005" cy="8096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 rot="1437671">
            <a:off x="-687594" y="1387321"/>
            <a:ext cx="10618940" cy="2418394"/>
            <a:chOff x="0" y="1160228"/>
            <a:chExt cx="1964109" cy="2418394"/>
          </a:xfrm>
        </p:grpSpPr>
        <p:cxnSp>
          <p:nvCxnSpPr>
            <p:cNvPr id="26" name="直接连接符 25"/>
            <p:cNvCxnSpPr/>
            <p:nvPr/>
          </p:nvCxnSpPr>
          <p:spPr>
            <a:xfrm>
              <a:off x="5631" y="1160228"/>
              <a:ext cx="195847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0" y="1292622"/>
              <a:ext cx="195847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0" y="1419622"/>
              <a:ext cx="195847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0" y="1546622"/>
              <a:ext cx="195847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0" y="1673622"/>
              <a:ext cx="195847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0" y="1800622"/>
              <a:ext cx="195847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0" y="1927622"/>
              <a:ext cx="195847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0" y="2054622"/>
              <a:ext cx="195847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0" y="2181622"/>
              <a:ext cx="195847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0" y="2308622"/>
              <a:ext cx="195847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0" y="2435622"/>
              <a:ext cx="195847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>
              <a:off x="0" y="2562622"/>
              <a:ext cx="195847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>
              <a:off x="0" y="2689622"/>
              <a:ext cx="195847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0" y="2816622"/>
              <a:ext cx="195847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>
              <a:off x="0" y="2943622"/>
              <a:ext cx="195847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>
              <a:off x="0" y="3070622"/>
              <a:ext cx="195847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>
              <a:off x="0" y="3197622"/>
              <a:ext cx="195847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0" y="3324622"/>
              <a:ext cx="195847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0" y="3451622"/>
              <a:ext cx="195847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>
              <a:off x="0" y="3578622"/>
              <a:ext cx="195847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组合 52"/>
          <p:cNvGrpSpPr/>
          <p:nvPr/>
        </p:nvGrpSpPr>
        <p:grpSpPr>
          <a:xfrm rot="20083635">
            <a:off x="-828105" y="1256481"/>
            <a:ext cx="10665314" cy="2418394"/>
            <a:chOff x="0" y="1160228"/>
            <a:chExt cx="1964109" cy="2418394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5631" y="1160228"/>
              <a:ext cx="195847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>
              <a:off x="0" y="1292622"/>
              <a:ext cx="195847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接连接符 55"/>
            <p:cNvCxnSpPr/>
            <p:nvPr/>
          </p:nvCxnSpPr>
          <p:spPr>
            <a:xfrm>
              <a:off x="0" y="1419622"/>
              <a:ext cx="195847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/>
            <p:cNvCxnSpPr/>
            <p:nvPr/>
          </p:nvCxnSpPr>
          <p:spPr>
            <a:xfrm>
              <a:off x="0" y="1546622"/>
              <a:ext cx="195847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>
              <a:off x="0" y="1673622"/>
              <a:ext cx="195847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接连接符 58"/>
            <p:cNvCxnSpPr/>
            <p:nvPr/>
          </p:nvCxnSpPr>
          <p:spPr>
            <a:xfrm>
              <a:off x="0" y="1800622"/>
              <a:ext cx="195847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接连接符 59"/>
            <p:cNvCxnSpPr/>
            <p:nvPr/>
          </p:nvCxnSpPr>
          <p:spPr>
            <a:xfrm>
              <a:off x="0" y="1927622"/>
              <a:ext cx="195847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接连接符 60"/>
            <p:cNvCxnSpPr/>
            <p:nvPr/>
          </p:nvCxnSpPr>
          <p:spPr>
            <a:xfrm>
              <a:off x="0" y="2054622"/>
              <a:ext cx="195847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直接连接符 61"/>
            <p:cNvCxnSpPr/>
            <p:nvPr/>
          </p:nvCxnSpPr>
          <p:spPr>
            <a:xfrm>
              <a:off x="0" y="2181622"/>
              <a:ext cx="195847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直接连接符 62"/>
            <p:cNvCxnSpPr/>
            <p:nvPr/>
          </p:nvCxnSpPr>
          <p:spPr>
            <a:xfrm>
              <a:off x="0" y="2308622"/>
              <a:ext cx="195847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接连接符 63"/>
            <p:cNvCxnSpPr/>
            <p:nvPr/>
          </p:nvCxnSpPr>
          <p:spPr>
            <a:xfrm>
              <a:off x="0" y="2435622"/>
              <a:ext cx="195847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接连接符 64"/>
            <p:cNvCxnSpPr/>
            <p:nvPr/>
          </p:nvCxnSpPr>
          <p:spPr>
            <a:xfrm>
              <a:off x="0" y="2562622"/>
              <a:ext cx="195847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/>
            <p:nvPr/>
          </p:nvCxnSpPr>
          <p:spPr>
            <a:xfrm>
              <a:off x="0" y="2689622"/>
              <a:ext cx="195847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接连接符 66"/>
            <p:cNvCxnSpPr/>
            <p:nvPr/>
          </p:nvCxnSpPr>
          <p:spPr>
            <a:xfrm>
              <a:off x="0" y="2816622"/>
              <a:ext cx="195847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>
              <a:off x="0" y="2943622"/>
              <a:ext cx="195847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/>
            <p:cNvCxnSpPr/>
            <p:nvPr/>
          </p:nvCxnSpPr>
          <p:spPr>
            <a:xfrm>
              <a:off x="0" y="3070622"/>
              <a:ext cx="195847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/>
            <p:cNvCxnSpPr/>
            <p:nvPr/>
          </p:nvCxnSpPr>
          <p:spPr>
            <a:xfrm>
              <a:off x="0" y="3197622"/>
              <a:ext cx="195847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接连接符 70"/>
            <p:cNvCxnSpPr/>
            <p:nvPr/>
          </p:nvCxnSpPr>
          <p:spPr>
            <a:xfrm>
              <a:off x="0" y="3324622"/>
              <a:ext cx="195847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>
              <a:off x="0" y="3451622"/>
              <a:ext cx="195847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接连接符 72"/>
            <p:cNvCxnSpPr/>
            <p:nvPr/>
          </p:nvCxnSpPr>
          <p:spPr>
            <a:xfrm>
              <a:off x="0" y="3578622"/>
              <a:ext cx="195847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矩形 3"/>
          <p:cNvSpPr/>
          <p:nvPr/>
        </p:nvSpPr>
        <p:spPr>
          <a:xfrm>
            <a:off x="1705610" y="1740535"/>
            <a:ext cx="6024880" cy="1662430"/>
          </a:xfrm>
          <a:prstGeom prst="rect">
            <a:avLst/>
          </a:prstGeom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1975697" y="2103115"/>
            <a:ext cx="5846353" cy="857250"/>
          </a:xfrm>
        </p:spPr>
        <p:txBody>
          <a:bodyPr>
            <a:noAutofit/>
          </a:bodyPr>
          <a:lstStyle/>
          <a:p>
            <a:r>
              <a:rPr lang="zh-CN" altLang="en-US" sz="4800" b="1" dirty="0" smtClean="0">
                <a:solidFill>
                  <a:sysClr val="windowText" lastClr="000000"/>
                </a:solidFill>
                <a:latin typeface="+mj-lt"/>
                <a:ea typeface="+mn-ea"/>
                <a:cs typeface="+mn-ea"/>
              </a:rPr>
              <a:t>啦啦操项目</a:t>
            </a:r>
            <a:r>
              <a:rPr lang="zh-CN" altLang="en-US" sz="4800" b="1" dirty="0">
                <a:solidFill>
                  <a:sysClr val="windowText" lastClr="000000"/>
                </a:solidFill>
                <a:latin typeface="+mj-lt"/>
                <a:ea typeface="+mn-ea"/>
                <a:cs typeface="+mn-ea"/>
              </a:rPr>
              <a:t>发展简介</a:t>
            </a:r>
            <a:endParaRPr lang="en-US" sz="4800" b="1" dirty="0">
              <a:solidFill>
                <a:sysClr val="windowText" lastClr="000000"/>
              </a:solidFill>
              <a:latin typeface="+mj-lt"/>
              <a:ea typeface="+mn-ea"/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444345" y="1245970"/>
            <a:ext cx="1675069" cy="883148"/>
            <a:chOff x="890791" y="1120523"/>
            <a:chExt cx="1675069" cy="883148"/>
          </a:xfrm>
        </p:grpSpPr>
        <p:sp>
          <p:nvSpPr>
            <p:cNvPr id="10" name="Rectangle 20"/>
            <p:cNvSpPr/>
            <p:nvPr/>
          </p:nvSpPr>
          <p:spPr>
            <a:xfrm flipH="1">
              <a:off x="1374486" y="1214560"/>
              <a:ext cx="673865" cy="64979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6" name="Title 13"/>
            <p:cNvSpPr txBox="1"/>
            <p:nvPr/>
          </p:nvSpPr>
          <p:spPr>
            <a:xfrm>
              <a:off x="890791" y="1120523"/>
              <a:ext cx="1675069" cy="883148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87500" lnSpcReduction="20000"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ctr"/>
              <a:r>
                <a:rPr lang="en-US" sz="6600" b="1" dirty="0">
                  <a:solidFill>
                    <a:schemeClr val="bg2"/>
                  </a:solidFill>
                  <a:latin typeface="+mn-lt"/>
                  <a:ea typeface="+mn-ea"/>
                  <a:cs typeface="+mn-ea"/>
                  <a:sym typeface="+mn-lt"/>
                </a:rPr>
                <a:t>1</a:t>
              </a:r>
              <a:endParaRPr lang="en-US" sz="6600" b="1" dirty="0">
                <a:solidFill>
                  <a:schemeClr val="bg2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7" name="椭圆 6"/>
          <p:cNvSpPr/>
          <p:nvPr/>
        </p:nvSpPr>
        <p:spPr>
          <a:xfrm>
            <a:off x="653336" y="3967440"/>
            <a:ext cx="976313" cy="976313"/>
          </a:xfrm>
          <a:prstGeom prst="ellipse">
            <a:avLst/>
          </a:prstGeom>
          <a:solidFill>
            <a:srgbClr val="D9742C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>
              <a:latin typeface="Calibri" panose="020F0502020204030204" pitchFamily="34" charset="0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1405890" y="4700270"/>
            <a:ext cx="351155" cy="370840"/>
          </a:xfrm>
          <a:prstGeom prst="ellipse">
            <a:avLst/>
          </a:prstGeom>
          <a:solidFill>
            <a:srgbClr val="D9742C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>
              <a:latin typeface="Calibri" panose="020F0502020204030204" pitchFamily="34" charset="0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5786457" y="721223"/>
            <a:ext cx="1257300" cy="1257300"/>
          </a:xfrm>
          <a:prstGeom prst="ellipse">
            <a:avLst/>
          </a:prstGeom>
          <a:solidFill>
            <a:srgbClr val="994C5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>
              <a:latin typeface="Calibri" panose="020F050202020403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4079465" y="734348"/>
            <a:ext cx="695326" cy="695326"/>
          </a:xfrm>
          <a:prstGeom prst="ellipse">
            <a:avLst/>
          </a:prstGeom>
          <a:solidFill>
            <a:srgbClr val="E5B35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 idx="4294967295"/>
          </p:nvPr>
        </p:nvSpPr>
        <p:spPr>
          <a:xfrm>
            <a:off x="4848225" y="574675"/>
            <a:ext cx="3785870" cy="552450"/>
          </a:xfrm>
        </p:spPr>
        <p:txBody>
          <a:bodyPr>
            <a:normAutofit/>
          </a:bodyPr>
          <a:lstStyle/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啦啦操</a:t>
            </a:r>
            <a:r>
              <a:rPr lang="zh-CN" altLang="en-US" sz="2800" b="1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运动的发展</a:t>
            </a:r>
            <a:endParaRPr lang="zh-CN" altLang="en-US" sz="2800" b="1" dirty="0" smtClean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Content Placeholder 2"/>
          <p:cNvSpPr txBox="1"/>
          <p:nvPr/>
        </p:nvSpPr>
        <p:spPr>
          <a:xfrm>
            <a:off x="1663700" y="1168400"/>
            <a:ext cx="5859145" cy="825500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>
                <a:latin typeface="+mn-ea"/>
              </a:rPr>
              <a:t>啦啦操起源于</a:t>
            </a:r>
            <a:r>
              <a:rPr lang="en-US" altLang="zh-CN" dirty="0">
                <a:latin typeface="+mn-ea"/>
              </a:rPr>
              <a:t>1877</a:t>
            </a:r>
            <a:r>
              <a:rPr lang="zh-CN" altLang="en-US" dirty="0">
                <a:latin typeface="+mn-ea"/>
              </a:rPr>
              <a:t>年美国，最早形成于狩猎呐喊，上世纪成为独立运动项目。</a:t>
            </a:r>
            <a:r>
              <a:rPr lang="en-US" altLang="zh-CN" dirty="0">
                <a:latin typeface="+mn-ea"/>
              </a:rPr>
              <a:t>2013</a:t>
            </a:r>
            <a:r>
              <a:rPr lang="zh-CN" altLang="zh-CN" dirty="0">
                <a:latin typeface="+mn-ea"/>
              </a:rPr>
              <a:t>年</a:t>
            </a:r>
            <a:r>
              <a:rPr lang="en-US" altLang="zh-CN" dirty="0">
                <a:latin typeface="+mn-ea"/>
              </a:rPr>
              <a:t>5</a:t>
            </a:r>
            <a:r>
              <a:rPr lang="zh-CN" altLang="zh-CN" dirty="0">
                <a:latin typeface="+mn-ea"/>
              </a:rPr>
              <a:t>月</a:t>
            </a:r>
            <a:r>
              <a:rPr lang="en-US" altLang="zh-CN" dirty="0">
                <a:latin typeface="+mn-ea"/>
              </a:rPr>
              <a:t>31</a:t>
            </a:r>
            <a:r>
              <a:rPr lang="zh-CN" altLang="zh-CN" dirty="0">
                <a:latin typeface="+mn-ea"/>
              </a:rPr>
              <a:t>日经国际单项体育联合会在圣彼得堡投票表决，正式接受“国际啦啦操联合会（</a:t>
            </a:r>
            <a:r>
              <a:rPr lang="en-US" altLang="zh-CN" dirty="0">
                <a:latin typeface="+mn-ea"/>
              </a:rPr>
              <a:t>ICU</a:t>
            </a:r>
            <a:r>
              <a:rPr lang="zh-CN" altLang="zh-CN" dirty="0">
                <a:latin typeface="+mn-ea"/>
              </a:rPr>
              <a:t>）”进入“国际体育单项组织联合会”，目前</a:t>
            </a:r>
            <a:r>
              <a:rPr lang="en-US" altLang="zh-CN" dirty="0">
                <a:latin typeface="+mn-ea"/>
              </a:rPr>
              <a:t>ICU</a:t>
            </a:r>
            <a:r>
              <a:rPr lang="zh-CN" altLang="zh-CN" dirty="0">
                <a:latin typeface="+mn-ea"/>
              </a:rPr>
              <a:t>总部设在美国，已有</a:t>
            </a:r>
            <a:r>
              <a:rPr lang="en-US" altLang="zh-CN" dirty="0">
                <a:latin typeface="+mn-ea"/>
              </a:rPr>
              <a:t>110</a:t>
            </a:r>
            <a:r>
              <a:rPr lang="zh-CN" altLang="zh-CN" dirty="0">
                <a:latin typeface="+mn-ea"/>
              </a:rPr>
              <a:t>个会员国，中国加入了该组织。</a:t>
            </a:r>
            <a:endParaRPr lang="zh-CN" altLang="zh-CN" dirty="0">
              <a:latin typeface="+mn-ea"/>
            </a:endParaRPr>
          </a:p>
        </p:txBody>
      </p:sp>
      <p:cxnSp>
        <p:nvCxnSpPr>
          <p:cNvPr id="19" name="Straight Connector 401"/>
          <p:cNvCxnSpPr/>
          <p:nvPr/>
        </p:nvCxnSpPr>
        <p:spPr>
          <a:xfrm>
            <a:off x="2056155" y="2200231"/>
            <a:ext cx="2446434" cy="0"/>
          </a:xfrm>
          <a:prstGeom prst="line">
            <a:avLst/>
          </a:prstGeom>
          <a:ln>
            <a:solidFill>
              <a:schemeClr val="accent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组合 14"/>
          <p:cNvGrpSpPr/>
          <p:nvPr/>
        </p:nvGrpSpPr>
        <p:grpSpPr>
          <a:xfrm>
            <a:off x="-189822" y="1375554"/>
            <a:ext cx="2013038" cy="889000"/>
            <a:chOff x="0" y="2906897"/>
            <a:chExt cx="9117785" cy="889000"/>
          </a:xfrm>
        </p:grpSpPr>
        <p:cxnSp>
          <p:nvCxnSpPr>
            <p:cNvPr id="16" name="直接连接符 15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组合 24"/>
          <p:cNvGrpSpPr/>
          <p:nvPr/>
        </p:nvGrpSpPr>
        <p:grpSpPr>
          <a:xfrm>
            <a:off x="7522753" y="1383809"/>
            <a:ext cx="1621247" cy="889000"/>
            <a:chOff x="0" y="2906897"/>
            <a:chExt cx="9117785" cy="889000"/>
          </a:xfrm>
        </p:grpSpPr>
        <p:cxnSp>
          <p:nvCxnSpPr>
            <p:cNvPr id="26" name="直接连接符 25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组合 4"/>
          <p:cNvGrpSpPr/>
          <p:nvPr/>
        </p:nvGrpSpPr>
        <p:grpSpPr>
          <a:xfrm>
            <a:off x="323215" y="2200420"/>
            <a:ext cx="8517255" cy="2844020"/>
            <a:chOff x="280" y="3958"/>
            <a:chExt cx="13725" cy="4715"/>
          </a:xfrm>
        </p:grpSpPr>
        <p:sp>
          <p:nvSpPr>
            <p:cNvPr id="12292" name="TextBox 11"/>
            <p:cNvSpPr txBox="1"/>
            <p:nvPr/>
          </p:nvSpPr>
          <p:spPr>
            <a:xfrm>
              <a:off x="280" y="5503"/>
              <a:ext cx="1350" cy="606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lstStyle/>
            <a:p>
              <a:pPr lvl="0" eaLnBrk="1" hangingPunct="1"/>
              <a:r>
                <a:rPr lang="zh-CN" altLang="en-US" b="1" dirty="0">
                  <a:latin typeface="Arial" panose="020B0604020202020204" pitchFamily="34" charset="0"/>
                  <a:ea typeface="宋体" panose="02010600030101010101" pitchFamily="2" charset="-122"/>
                </a:rPr>
                <a:t>足球</a:t>
              </a:r>
              <a:endParaRPr lang="zh-CN" altLang="en-US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293" name="TextBox 12"/>
            <p:cNvSpPr txBox="1"/>
            <p:nvPr/>
          </p:nvSpPr>
          <p:spPr>
            <a:xfrm>
              <a:off x="2418" y="5503"/>
              <a:ext cx="1350" cy="606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lstStyle/>
            <a:p>
              <a:pPr lvl="0" eaLnBrk="1" hangingPunct="1"/>
              <a:r>
                <a:rPr lang="zh-CN" altLang="en-US" b="1" dirty="0">
                  <a:latin typeface="Arial" panose="020B0604020202020204" pitchFamily="34" charset="0"/>
                  <a:ea typeface="宋体" panose="02010600030101010101" pitchFamily="2" charset="-122"/>
                </a:rPr>
                <a:t>体操</a:t>
              </a:r>
              <a:endParaRPr lang="zh-CN" altLang="en-US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294" name="TextBox 13"/>
            <p:cNvSpPr txBox="1"/>
            <p:nvPr/>
          </p:nvSpPr>
          <p:spPr>
            <a:xfrm>
              <a:off x="4780" y="5503"/>
              <a:ext cx="1688" cy="606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lstStyle/>
            <a:p>
              <a:pPr lvl="0" eaLnBrk="1" hangingPunct="1"/>
              <a:r>
                <a:rPr lang="zh-CN" altLang="en-US" b="1" dirty="0">
                  <a:latin typeface="Arial" panose="020B0604020202020204" pitchFamily="34" charset="0"/>
                  <a:ea typeface="宋体" panose="02010600030101010101" pitchFamily="2" charset="-122"/>
                </a:rPr>
                <a:t>啦啦操</a:t>
              </a:r>
              <a:endParaRPr lang="zh-CN" altLang="en-US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295" name="TextBox 14"/>
            <p:cNvSpPr txBox="1"/>
            <p:nvPr/>
          </p:nvSpPr>
          <p:spPr>
            <a:xfrm>
              <a:off x="9393" y="5523"/>
              <a:ext cx="1350" cy="606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lstStyle/>
            <a:p>
              <a:pPr lvl="0" eaLnBrk="1" hangingPunct="1"/>
              <a:r>
                <a:rPr lang="zh-CN" altLang="en-US" b="1" dirty="0">
                  <a:latin typeface="Arial" panose="020B0604020202020204" pitchFamily="34" charset="0"/>
                  <a:ea typeface="宋体" panose="02010600030101010101" pitchFamily="2" charset="-122"/>
                </a:rPr>
                <a:t>游泳</a:t>
              </a:r>
              <a:endParaRPr lang="zh-CN" altLang="en-US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296" name="TextBox 15"/>
            <p:cNvSpPr txBox="1"/>
            <p:nvPr/>
          </p:nvSpPr>
          <p:spPr>
            <a:xfrm>
              <a:off x="7255" y="5503"/>
              <a:ext cx="1800" cy="606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lstStyle/>
            <a:p>
              <a:pPr lvl="0" eaLnBrk="1" hangingPunct="1"/>
              <a:r>
                <a:rPr lang="zh-CN" altLang="en-US" b="1" dirty="0">
                  <a:latin typeface="Arial" panose="020B0604020202020204" pitchFamily="34" charset="0"/>
                  <a:ea typeface="宋体" panose="02010600030101010101" pitchFamily="2" charset="-122"/>
                </a:rPr>
                <a:t>田径</a:t>
              </a:r>
              <a:endParaRPr lang="zh-CN" altLang="en-US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12297" name="Picture 12" descr="C:\Users\ken567\Desktop\qwwert\u=530381794,3738407116&amp;fm=15&amp;gp=0.jp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83" y="6195"/>
              <a:ext cx="1462" cy="247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2298" name="Picture 14" descr="C:\Users\ken567\Desktop\qwwert\2813527_110254095943_2.jp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030" y="6198"/>
              <a:ext cx="1575" cy="247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2299" name="Picture 15" descr="C:\Users\ken567\Desktop\qwwert\2786001_153721546000_2.jp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10" y="6195"/>
              <a:ext cx="1575" cy="247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2300" name="Picture 16" descr="C:\Users\ken567\Desktop\qwwert\3cc714060143e4c.jp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280" y="6198"/>
              <a:ext cx="1553" cy="247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2301" name="Picture 19" descr="C:\Users\ken567\Desktop\qwwert\celtics-dancers(01).jpg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645" y="6198"/>
              <a:ext cx="1688" cy="247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2302" name="Picture 20" descr="C:\Users\ken567\Desktop\qwwert\1417578228640758.jpg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 rot="714864">
              <a:off x="11653" y="4940"/>
              <a:ext cx="2352" cy="351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2304" name="TextBox 24"/>
            <p:cNvSpPr txBox="1"/>
            <p:nvPr/>
          </p:nvSpPr>
          <p:spPr>
            <a:xfrm>
              <a:off x="8893" y="4755"/>
              <a:ext cx="3489" cy="657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lstStyle/>
            <a:p>
              <a:pPr lvl="0" eaLnBrk="1" hangingPunct="1"/>
              <a:r>
                <a:rPr lang="zh-CN" altLang="en-US" sz="2000" dirty="0">
                  <a:solidFill>
                    <a:srgbClr val="FF0000"/>
                  </a:solidFill>
                  <a:latin typeface="方正舒体" panose="02010601030101010101" pitchFamily="2" charset="-122"/>
                  <a:ea typeface="方正舒体" panose="02010601030101010101" pitchFamily="2" charset="-122"/>
                </a:rPr>
                <a:t>都是单项赛事！</a:t>
              </a:r>
              <a:endParaRPr lang="zh-CN" altLang="en-US" sz="2000" dirty="0">
                <a:solidFill>
                  <a:srgbClr val="FF0000"/>
                </a:solidFill>
                <a:latin typeface="方正舒体" panose="02010601030101010101" pitchFamily="2" charset="-122"/>
                <a:ea typeface="方正舒体" panose="02010601030101010101" pitchFamily="2" charset="-122"/>
              </a:endParaRPr>
            </a:p>
          </p:txBody>
        </p:sp>
        <p:sp>
          <p:nvSpPr>
            <p:cNvPr id="12305" name="虚尾箭头 20"/>
            <p:cNvSpPr/>
            <p:nvPr/>
          </p:nvSpPr>
          <p:spPr>
            <a:xfrm rot="5400000">
              <a:off x="6153" y="4097"/>
              <a:ext cx="1690" cy="1412"/>
            </a:xfrm>
            <a:custGeom>
              <a:avLst/>
              <a:gdLst>
                <a:gd name="txL" fmla="*/ 0 w 571500"/>
                <a:gd name="txT" fmla="*/ 0 h 430212"/>
                <a:gd name="txR" fmla="*/ 571500 w 571500"/>
                <a:gd name="txB" fmla="*/ 430212 h 430212"/>
              </a:gdLst>
              <a:ahLst/>
              <a:cxnLst>
                <a:cxn ang="0">
                  <a:pos x="0" y="1011422204"/>
                </a:cxn>
                <a:cxn ang="0">
                  <a:pos x="25383548" y="1011422204"/>
                </a:cxn>
                <a:cxn ang="0">
                  <a:pos x="25383548" y="2147483647"/>
                </a:cxn>
                <a:cxn ang="0">
                  <a:pos x="0" y="2147483647"/>
                </a:cxn>
                <a:cxn ang="0">
                  <a:pos x="0" y="1011422204"/>
                </a:cxn>
                <a:cxn ang="0">
                  <a:pos x="50766166" y="1011422204"/>
                </a:cxn>
                <a:cxn ang="0">
                  <a:pos x="101534493" y="1011422204"/>
                </a:cxn>
                <a:cxn ang="0">
                  <a:pos x="101534493" y="2147483647"/>
                </a:cxn>
                <a:cxn ang="0">
                  <a:pos x="50766166" y="2147483647"/>
                </a:cxn>
                <a:cxn ang="0">
                  <a:pos x="50766166" y="1011422204"/>
                </a:cxn>
                <a:cxn ang="0">
                  <a:pos x="126918184" y="1011422204"/>
                </a:cxn>
                <a:cxn ang="0">
                  <a:pos x="672897380" y="1011422204"/>
                </a:cxn>
                <a:cxn ang="0">
                  <a:pos x="672897380" y="0"/>
                </a:cxn>
                <a:cxn ang="0">
                  <a:pos x="1079031871" y="2022854015"/>
                </a:cxn>
                <a:cxn ang="0">
                  <a:pos x="672897380" y="2147483647"/>
                </a:cxn>
                <a:cxn ang="0">
                  <a:pos x="672897380" y="2147483647"/>
                </a:cxn>
                <a:cxn ang="0">
                  <a:pos x="126918184" y="2147483647"/>
                </a:cxn>
                <a:cxn ang="0">
                  <a:pos x="126918184" y="1011422204"/>
                </a:cxn>
              </a:cxnLst>
              <a:rect l="txL" t="txT" r="txR" b="txB"/>
              <a:pathLst>
                <a:path w="571500" h="430212">
                  <a:moveTo>
                    <a:pt x="0" y="107553"/>
                  </a:moveTo>
                  <a:lnTo>
                    <a:pt x="13444" y="107553"/>
                  </a:lnTo>
                  <a:lnTo>
                    <a:pt x="13444" y="322659"/>
                  </a:lnTo>
                  <a:lnTo>
                    <a:pt x="0" y="322659"/>
                  </a:lnTo>
                  <a:lnTo>
                    <a:pt x="0" y="107553"/>
                  </a:lnTo>
                  <a:close/>
                  <a:moveTo>
                    <a:pt x="26888" y="107553"/>
                  </a:moveTo>
                  <a:lnTo>
                    <a:pt x="53777" y="107553"/>
                  </a:lnTo>
                  <a:lnTo>
                    <a:pt x="53777" y="322659"/>
                  </a:lnTo>
                  <a:lnTo>
                    <a:pt x="26888" y="322659"/>
                  </a:lnTo>
                  <a:lnTo>
                    <a:pt x="26888" y="107553"/>
                  </a:lnTo>
                  <a:close/>
                  <a:moveTo>
                    <a:pt x="67221" y="107553"/>
                  </a:moveTo>
                  <a:lnTo>
                    <a:pt x="356394" y="107553"/>
                  </a:lnTo>
                  <a:lnTo>
                    <a:pt x="356394" y="0"/>
                  </a:lnTo>
                  <a:lnTo>
                    <a:pt x="571500" y="215106"/>
                  </a:lnTo>
                  <a:lnTo>
                    <a:pt x="356394" y="430212"/>
                  </a:lnTo>
                  <a:lnTo>
                    <a:pt x="356394" y="322659"/>
                  </a:lnTo>
                  <a:lnTo>
                    <a:pt x="67221" y="322659"/>
                  </a:lnTo>
                  <a:lnTo>
                    <a:pt x="67221" y="107553"/>
                  </a:lnTo>
                  <a:close/>
                </a:path>
              </a:pathLst>
            </a:custGeom>
            <a:solidFill>
              <a:srgbClr val="FF9900">
                <a:alpha val="100000"/>
              </a:srgbClr>
            </a:solidFill>
            <a:ln w="9525">
              <a:noFill/>
            </a:ln>
          </p:spPr>
          <p:txBody>
            <a:bodyPr vert="horz" wrap="square" anchor="ctr"/>
            <a:lstStyle/>
            <a:p>
              <a:pPr lvl="0" eaLnBrk="1" hangingPunct="1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306" name="TextBox 16"/>
            <p:cNvSpPr txBox="1"/>
            <p:nvPr/>
          </p:nvSpPr>
          <p:spPr>
            <a:xfrm>
              <a:off x="6593" y="4187"/>
              <a:ext cx="767" cy="1491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wrap="square" anchor="t">
              <a:spAutoFit/>
            </a:bodyPr>
            <a:lstStyle/>
            <a:p>
              <a:pPr lvl="0" eaLnBrk="1" hangingPunct="1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意味着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611560" y="411510"/>
            <a:ext cx="5472608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latin typeface="+mn-ea"/>
              </a:rPr>
              <a:t>国际</a:t>
            </a:r>
            <a:r>
              <a:rPr lang="zh-CN" altLang="en-US" b="1" dirty="0">
                <a:latin typeface="+mn-ea"/>
              </a:rPr>
              <a:t>啦啦操联合会被</a:t>
            </a:r>
            <a:r>
              <a:rPr lang="zh-CN" altLang="en-US" b="1" dirty="0">
                <a:solidFill>
                  <a:srgbClr val="A9D400"/>
                </a:solidFill>
                <a:latin typeface="+mn-ea"/>
              </a:rPr>
              <a:t>国际</a:t>
            </a:r>
            <a:r>
              <a:rPr lang="zh-CN" altLang="en-US" b="1" dirty="0" smtClean="0">
                <a:solidFill>
                  <a:srgbClr val="A9D400"/>
                </a:solidFill>
                <a:latin typeface="+mn-ea"/>
              </a:rPr>
              <a:t>奥委会</a:t>
            </a:r>
            <a:r>
              <a:rPr lang="zh-CN" altLang="en-US" b="1" dirty="0" smtClean="0">
                <a:latin typeface="+mn-ea"/>
              </a:rPr>
              <a:t>三年认可</a:t>
            </a:r>
            <a:endParaRPr lang="zh-CN" altLang="en-US" b="1" dirty="0" smtClean="0">
              <a:latin typeface="+mn-ea"/>
            </a:endParaRPr>
          </a:p>
          <a:p>
            <a:pPr algn="ctr"/>
            <a:endParaRPr lang="en-US" altLang="zh-CN" sz="1600" dirty="0" smtClean="0"/>
          </a:p>
          <a:p>
            <a:r>
              <a:rPr lang="en-US" altLang="zh-CN" sz="1600" dirty="0"/>
              <a:t> </a:t>
            </a:r>
            <a:r>
              <a:rPr lang="en-US" altLang="zh-CN" sz="1600" dirty="0" smtClean="0"/>
              <a:t>        2016</a:t>
            </a:r>
            <a:r>
              <a:rPr lang="zh-CN" altLang="en-US" sz="1600" dirty="0"/>
              <a:t>年</a:t>
            </a:r>
            <a:r>
              <a:rPr lang="en-US" altLang="zh-CN" sz="1600" dirty="0"/>
              <a:t>12</a:t>
            </a:r>
            <a:r>
              <a:rPr lang="zh-CN" altLang="en-US" sz="1600" dirty="0"/>
              <a:t>月</a:t>
            </a:r>
            <a:r>
              <a:rPr lang="en-US" altLang="zh-CN" sz="1600" dirty="0"/>
              <a:t>6</a:t>
            </a:r>
            <a:r>
              <a:rPr lang="zh-CN" altLang="en-US" sz="1600" dirty="0"/>
              <a:t>日在瑞士洛桑召开的国际奥委会（</a:t>
            </a:r>
            <a:r>
              <a:rPr lang="en-US" altLang="zh-CN" sz="1600" dirty="0"/>
              <a:t>IOC</a:t>
            </a:r>
            <a:r>
              <a:rPr lang="zh-CN" altLang="en-US" sz="1600" dirty="0"/>
              <a:t>）执委会会议上，</a:t>
            </a:r>
            <a:r>
              <a:rPr lang="zh-CN" altLang="en-US" sz="1600" dirty="0">
                <a:sym typeface="+mn-ea"/>
              </a:rPr>
              <a:t>国际奥委会（</a:t>
            </a:r>
            <a:r>
              <a:rPr lang="en-US" altLang="zh-CN" sz="1600" dirty="0">
                <a:sym typeface="+mn-ea"/>
              </a:rPr>
              <a:t>IOC</a:t>
            </a:r>
            <a:r>
              <a:rPr lang="zh-CN" altLang="en-US" sz="1600" dirty="0">
                <a:sym typeface="+mn-ea"/>
              </a:rPr>
              <a:t>）授予</a:t>
            </a:r>
            <a:r>
              <a:rPr lang="zh-CN" altLang="en-US" sz="1600" dirty="0"/>
              <a:t>国际啦啦操联合会（</a:t>
            </a:r>
            <a:r>
              <a:rPr lang="en-US" altLang="zh-CN" sz="1600" dirty="0"/>
              <a:t>ICU</a:t>
            </a:r>
            <a:r>
              <a:rPr lang="zh-CN" altLang="en-US" sz="1600" dirty="0"/>
              <a:t>）和泰拳业余联合会（</a:t>
            </a:r>
            <a:r>
              <a:rPr lang="en-US" altLang="zh-CN" sz="1600" dirty="0"/>
              <a:t>IFMA</a:t>
            </a:r>
            <a:r>
              <a:rPr lang="zh-CN" altLang="en-US" sz="1600" dirty="0"/>
              <a:t>）的三年认可。</a:t>
            </a:r>
            <a:endParaRPr lang="zh-CN" altLang="en-US" sz="1600" dirty="0"/>
          </a:p>
          <a:p>
            <a:r>
              <a:rPr lang="zh-CN" altLang="en-US" sz="1600" dirty="0"/>
              <a:t>        </a:t>
            </a:r>
            <a:r>
              <a:rPr lang="zh-CN" altLang="en-US" sz="1600" dirty="0">
                <a:sym typeface="+mn-ea"/>
              </a:rPr>
              <a:t>国际啦啦操联合会（</a:t>
            </a:r>
            <a:r>
              <a:rPr lang="en-US" altLang="zh-CN" sz="1600" dirty="0">
                <a:sym typeface="+mn-ea"/>
              </a:rPr>
              <a:t>ICU</a:t>
            </a:r>
            <a:r>
              <a:rPr lang="zh-CN" altLang="en-US" sz="1600" dirty="0">
                <a:sym typeface="+mn-ea"/>
              </a:rPr>
              <a:t>）</a:t>
            </a:r>
            <a:r>
              <a:rPr lang="zh-CN" altLang="en-US" sz="1600" dirty="0"/>
              <a:t>将能够得到来自国际奥委会的资金用于本项目的发展。</a:t>
            </a:r>
            <a:endParaRPr lang="zh-CN" altLang="en-US" sz="1600" dirty="0"/>
          </a:p>
          <a:p>
            <a:r>
              <a:rPr lang="zh-CN" altLang="en-US" sz="1600" dirty="0" smtClean="0"/>
              <a:t>         </a:t>
            </a:r>
            <a:endParaRPr lang="en-US" altLang="zh-CN" sz="1600" dirty="0"/>
          </a:p>
          <a:p>
            <a:endParaRPr lang="zh-CN" altLang="en-US" sz="1600" dirty="0"/>
          </a:p>
          <a:p>
            <a:endParaRPr lang="zh-CN" altLang="en-US" sz="1000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608" y="2930330"/>
            <a:ext cx="2241276" cy="149491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1994" y="3596720"/>
            <a:ext cx="2240445" cy="1494359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1995" y="411510"/>
            <a:ext cx="2516992" cy="3001029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3862" y="2930330"/>
            <a:ext cx="3818297" cy="21612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流程图: 手动输入 3"/>
          <p:cNvSpPr/>
          <p:nvPr/>
        </p:nvSpPr>
        <p:spPr>
          <a:xfrm rot="5400000">
            <a:off x="-111760" y="44450"/>
            <a:ext cx="5143500" cy="5038090"/>
          </a:xfrm>
          <a:prstGeom prst="flowChartManualInput">
            <a:avLst/>
          </a:prstGeom>
          <a:solidFill>
            <a:srgbClr val="E2E6C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latin typeface="Calibri" panose="020F0502020204030204" pitchFamily="34" charset="0"/>
            </a:endParaRPr>
          </a:p>
        </p:txBody>
      </p:sp>
      <p:pic>
        <p:nvPicPr>
          <p:cNvPr id="26" name="Picture 9" descr="C:\Users\ken567\Desktop\qwwert\xinsrc_58060106081528502083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124710" y="487045"/>
            <a:ext cx="1807210" cy="1121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15" descr="C:\Users\ken567\Desktop\qwwert\xin_553080505145868725972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09975" y="2054860"/>
            <a:ext cx="1129665" cy="814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445" y="2027555"/>
            <a:ext cx="1207135" cy="830580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>
            <a:off x="-59055" y="3702050"/>
            <a:ext cx="9197975" cy="803910"/>
            <a:chOff x="0" y="2945084"/>
            <a:chExt cx="9117785" cy="803687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0" y="2945084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0" y="2998663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>
              <a:off x="0" y="3052242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>
              <a:off x="0" y="3105821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>
              <a:off x="0" y="3159400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0" y="3212979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0" y="3266558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>
              <a:off x="0" y="332013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0" y="3373716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0" y="3427295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0" y="3480874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0" y="3534453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0" y="3588032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0" y="3641611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0" y="3695190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0" y="3748771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7" name="Picture 14" descr="C:\Users\ken567\Desktop\qwwert\141757978651488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13255" y="2054225"/>
            <a:ext cx="1350645" cy="803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12" descr="C:\Users\ken567\Desktop\qwwert\141757997460163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78593" y="2054879"/>
            <a:ext cx="827485" cy="803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椭圆 5"/>
          <p:cNvSpPr/>
          <p:nvPr/>
        </p:nvSpPr>
        <p:spPr>
          <a:xfrm>
            <a:off x="3610462" y="4156328"/>
            <a:ext cx="904875" cy="904875"/>
          </a:xfrm>
          <a:prstGeom prst="ellipse">
            <a:avLst/>
          </a:prstGeom>
          <a:solidFill>
            <a:srgbClr val="E2E6C3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>
              <a:latin typeface="Calibri" panose="020F0502020204030204" pitchFamily="34" charset="0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4039870" y="3395980"/>
            <a:ext cx="4966335" cy="46672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他们都曾是啦啦操队长或会长！</a:t>
            </a:r>
            <a:endParaRPr lang="zh-CN" altLang="en-US" sz="2400" b="1" dirty="0" smtClean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0" name="TextBox 11"/>
          <p:cNvSpPr txBox="1">
            <a:spLocks noChangeArrowheads="1"/>
          </p:cNvSpPr>
          <p:nvPr/>
        </p:nvSpPr>
        <p:spPr bwMode="auto">
          <a:xfrm>
            <a:off x="2209936" y="1645649"/>
            <a:ext cx="1660922" cy="262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050" dirty="0">
                <a:latin typeface="华文细黑" panose="02010600040101010101" pitchFamily="2" charset="-122"/>
                <a:ea typeface="华文细黑" panose="02010600040101010101" pitchFamily="2" charset="-122"/>
              </a:rPr>
              <a:t>美国前总统罗纳德</a:t>
            </a:r>
            <a:r>
              <a:rPr lang="en-US" altLang="zh-CN" sz="1050" dirty="0">
                <a:latin typeface="华文细黑" panose="02010600040101010101" pitchFamily="2" charset="-122"/>
                <a:ea typeface="华文细黑" panose="02010600040101010101" pitchFamily="2" charset="-122"/>
              </a:rPr>
              <a:t>·</a:t>
            </a:r>
            <a:r>
              <a:rPr lang="zh-CN" altLang="en-US" sz="1050" dirty="0">
                <a:latin typeface="华文细黑" panose="02010600040101010101" pitchFamily="2" charset="-122"/>
                <a:ea typeface="华文细黑" panose="02010600040101010101" pitchFamily="2" charset="-122"/>
              </a:rPr>
              <a:t>里根</a:t>
            </a:r>
            <a:endParaRPr lang="zh-CN" altLang="en-US" sz="105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1" name="TextBox 12"/>
          <p:cNvSpPr txBox="1">
            <a:spLocks noChangeArrowheads="1"/>
          </p:cNvSpPr>
          <p:nvPr/>
        </p:nvSpPr>
        <p:spPr bwMode="auto">
          <a:xfrm>
            <a:off x="4194828" y="1645649"/>
            <a:ext cx="1285875" cy="262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050" dirty="0">
                <a:latin typeface="华文细黑" panose="02010600040101010101" pitchFamily="2" charset="-122"/>
                <a:ea typeface="华文细黑" panose="02010600040101010101" pitchFamily="2" charset="-122"/>
              </a:rPr>
              <a:t>美国前总统小布什</a:t>
            </a:r>
            <a:endParaRPr lang="zh-CN" altLang="en-US" sz="105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2" name="TextBox 11"/>
          <p:cNvSpPr txBox="1">
            <a:spLocks noChangeArrowheads="1"/>
          </p:cNvSpPr>
          <p:nvPr/>
        </p:nvSpPr>
        <p:spPr bwMode="auto">
          <a:xfrm>
            <a:off x="1571602" y="2921663"/>
            <a:ext cx="589359" cy="262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050" dirty="0">
                <a:latin typeface="华文细黑" panose="02010600040101010101" pitchFamily="2" charset="-122"/>
                <a:ea typeface="华文细黑" panose="02010600040101010101" pitchFamily="2" charset="-122"/>
              </a:rPr>
              <a:t>麦当娜</a:t>
            </a:r>
            <a:endParaRPr lang="zh-CN" altLang="en-US" sz="105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3" name="TextBox 14"/>
          <p:cNvSpPr txBox="1">
            <a:spLocks noChangeArrowheads="1"/>
          </p:cNvSpPr>
          <p:nvPr/>
        </p:nvSpPr>
        <p:spPr bwMode="auto">
          <a:xfrm>
            <a:off x="3173385" y="2908706"/>
            <a:ext cx="642938" cy="262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050" dirty="0">
                <a:latin typeface="华文细黑" panose="02010600040101010101" pitchFamily="2" charset="-122"/>
                <a:ea typeface="华文细黑" panose="02010600040101010101" pitchFamily="2" charset="-122"/>
              </a:rPr>
              <a:t>艾薇儿</a:t>
            </a:r>
            <a:endParaRPr lang="zh-CN" altLang="en-US" sz="105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4" name="TextBox 15"/>
          <p:cNvSpPr txBox="1">
            <a:spLocks noChangeArrowheads="1"/>
          </p:cNvSpPr>
          <p:nvPr/>
        </p:nvSpPr>
        <p:spPr bwMode="auto">
          <a:xfrm>
            <a:off x="2267127" y="2908963"/>
            <a:ext cx="642938" cy="262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050" dirty="0">
                <a:latin typeface="华文细黑" panose="02010600040101010101" pitchFamily="2" charset="-122"/>
                <a:ea typeface="华文细黑" panose="02010600040101010101" pitchFamily="2" charset="-122"/>
              </a:rPr>
              <a:t>布兰妮</a:t>
            </a:r>
            <a:endParaRPr lang="zh-CN" altLang="en-US" sz="105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27" name="Picture 10" descr="C:\Users\ken567\Desktop\qwwert\1362113409866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799205" y="485775"/>
            <a:ext cx="1854835" cy="11264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TextBox 15"/>
          <p:cNvSpPr txBox="1">
            <a:spLocks noChangeArrowheads="1"/>
          </p:cNvSpPr>
          <p:nvPr/>
        </p:nvSpPr>
        <p:spPr bwMode="auto">
          <a:xfrm>
            <a:off x="3963002" y="2921406"/>
            <a:ext cx="535781" cy="262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050" dirty="0">
                <a:latin typeface="华文细黑" panose="02010600040101010101" pitchFamily="2" charset="-122"/>
                <a:ea typeface="华文细黑" panose="02010600040101010101" pitchFamily="2" charset="-122"/>
              </a:rPr>
              <a:t>陈好</a:t>
            </a:r>
            <a:endParaRPr lang="zh-CN" altLang="en-US" sz="105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2" name="TextBox 17"/>
          <p:cNvSpPr txBox="1">
            <a:spLocks noChangeArrowheads="1"/>
          </p:cNvSpPr>
          <p:nvPr/>
        </p:nvSpPr>
        <p:spPr bwMode="auto">
          <a:xfrm>
            <a:off x="164465" y="2921635"/>
            <a:ext cx="1464310" cy="262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050" dirty="0">
                <a:latin typeface="华文细黑" panose="02010600040101010101" pitchFamily="2" charset="-122"/>
                <a:ea typeface="华文细黑" panose="02010600040101010101" pitchFamily="2" charset="-122"/>
              </a:rPr>
              <a:t>朝鲜第一夫人李雪主</a:t>
            </a:r>
            <a:endParaRPr lang="zh-CN" altLang="en-US" sz="105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5" name="TextBox 20"/>
          <p:cNvSpPr txBox="1">
            <a:spLocks noChangeArrowheads="1"/>
          </p:cNvSpPr>
          <p:nvPr/>
        </p:nvSpPr>
        <p:spPr bwMode="auto">
          <a:xfrm>
            <a:off x="-727420" y="3396076"/>
            <a:ext cx="750094" cy="262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050">
                <a:latin typeface="微软雅黑" panose="020B0503020204020204" pitchFamily="34" charset="-122"/>
                <a:ea typeface="微软雅黑" panose="020B0503020204020204" pitchFamily="34" charset="-122"/>
              </a:rPr>
              <a:t>黄奕</a:t>
            </a:r>
            <a:endParaRPr lang="zh-CN" altLang="en-US" sz="105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9" name="Picture 16" descr="C:\Users\ken567\Desktop\qwwert\少女时代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020695" y="2054860"/>
            <a:ext cx="803910" cy="814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TextBox 12"/>
          <p:cNvSpPr txBox="1">
            <a:spLocks noChangeArrowheads="1"/>
          </p:cNvSpPr>
          <p:nvPr/>
        </p:nvSpPr>
        <p:spPr bwMode="auto">
          <a:xfrm>
            <a:off x="7109460" y="1629410"/>
            <a:ext cx="1897380" cy="262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05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日本现啦啦操会长安倍晋三</a:t>
            </a:r>
            <a:endParaRPr lang="zh-CN" altLang="en-US" sz="105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0" name="TextBox 17"/>
          <p:cNvSpPr txBox="1">
            <a:spLocks noChangeArrowheads="1"/>
          </p:cNvSpPr>
          <p:nvPr/>
        </p:nvSpPr>
        <p:spPr bwMode="auto">
          <a:xfrm>
            <a:off x="4514215" y="2911475"/>
            <a:ext cx="1170940" cy="262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050" dirty="0">
                <a:latin typeface="华文细黑" panose="02010600040101010101" pitchFamily="2" charset="-122"/>
                <a:ea typeface="华文细黑" panose="02010600040101010101" pitchFamily="2" charset="-122"/>
              </a:rPr>
              <a:t>奶茶妹妹章泽天</a:t>
            </a:r>
            <a:endParaRPr lang="zh-CN" altLang="en-US" sz="105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78985" y="2054860"/>
            <a:ext cx="749935" cy="814705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98160" y="485775"/>
            <a:ext cx="1484630" cy="1127125"/>
          </a:xfrm>
          <a:prstGeom prst="rect">
            <a:avLst/>
          </a:prstGeom>
        </p:spPr>
      </p:pic>
      <p:sp>
        <p:nvSpPr>
          <p:cNvPr id="34" name="TextBox 12"/>
          <p:cNvSpPr txBox="1">
            <a:spLocks noChangeArrowheads="1"/>
          </p:cNvSpPr>
          <p:nvPr/>
        </p:nvSpPr>
        <p:spPr bwMode="auto">
          <a:xfrm>
            <a:off x="5756928" y="1629139"/>
            <a:ext cx="1285875" cy="262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050" dirty="0">
                <a:latin typeface="华文细黑" panose="02010600040101010101" pitchFamily="2" charset="-122"/>
                <a:ea typeface="华文细黑" panose="02010600040101010101" pitchFamily="2" charset="-122"/>
              </a:rPr>
              <a:t>美国前总统克林顿</a:t>
            </a:r>
            <a:endParaRPr lang="zh-CN" altLang="en-US" sz="105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36" name="图片 3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82790" y="485775"/>
            <a:ext cx="1729105" cy="1126490"/>
          </a:xfrm>
          <a:prstGeom prst="rect">
            <a:avLst/>
          </a:prstGeom>
        </p:spPr>
      </p:pic>
      <p:cxnSp>
        <p:nvCxnSpPr>
          <p:cNvPr id="3" name="Straight Connector 401"/>
          <p:cNvCxnSpPr/>
          <p:nvPr/>
        </p:nvCxnSpPr>
        <p:spPr>
          <a:xfrm>
            <a:off x="5756935" y="2600916"/>
            <a:ext cx="2446434" cy="0"/>
          </a:xfrm>
          <a:prstGeom prst="line">
            <a:avLst/>
          </a:prstGeom>
          <a:ln>
            <a:solidFill>
              <a:schemeClr val="accent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305435" y="3364230"/>
            <a:ext cx="3493770" cy="659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</a:rPr>
              <a:t>啦啦操项目有利于培养队员的大局意识，合作精神，领导才能！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 idx="4294967295"/>
          </p:nvPr>
        </p:nvSpPr>
        <p:spPr>
          <a:xfrm>
            <a:off x="4570730" y="661035"/>
            <a:ext cx="3785870" cy="552450"/>
          </a:xfrm>
        </p:spPr>
        <p:txBody>
          <a:bodyPr>
            <a:normAutofit/>
          </a:bodyPr>
          <a:lstStyle/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啦啦操</a:t>
            </a:r>
            <a:r>
              <a:rPr lang="zh-CN" altLang="en-US" sz="2800" b="1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的项目特征</a:t>
            </a:r>
            <a:endParaRPr lang="zh-CN" altLang="en-US" sz="2800" b="1" dirty="0" smtClean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Content Placeholder 2"/>
          <p:cNvSpPr txBox="1"/>
          <p:nvPr/>
        </p:nvSpPr>
        <p:spPr>
          <a:xfrm>
            <a:off x="4570730" y="1469390"/>
            <a:ext cx="3181985" cy="2172970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>
                <a:latin typeface="+mn-ea"/>
              </a:rPr>
              <a:t>       </a:t>
            </a:r>
            <a:r>
              <a:rPr altLang="zh-CN" dirty="0">
                <a:latin typeface="+mn-ea"/>
              </a:rPr>
              <a:t>啦啦操</a:t>
            </a:r>
            <a:r>
              <a:rPr altLang="zh-CN" dirty="0">
                <a:latin typeface="+mn-ea"/>
                <a:sym typeface="+mn-ea"/>
              </a:rPr>
              <a:t>是体现青春活力、积极向上的团队精神，并努力追求最高团队荣誉感的一项体育运动。强调通力合作、集体至上的团队精神。“团队精神”简单来说就是大局意识、协作精神和服务精神的集中体现。</a:t>
            </a:r>
            <a:endParaRPr altLang="zh-CN" dirty="0">
              <a:latin typeface="+mn-ea"/>
              <a:sym typeface="+mn-ea"/>
            </a:endParaRPr>
          </a:p>
          <a:p>
            <a:r>
              <a:rPr altLang="zh-CN" dirty="0">
                <a:latin typeface="+mn-ea"/>
                <a:sym typeface="+mn-ea"/>
              </a:rPr>
              <a:t>       </a:t>
            </a:r>
            <a:r>
              <a:rPr lang="zh-CN" dirty="0">
                <a:latin typeface="+mn-ea"/>
                <a:sym typeface="+mn-ea"/>
              </a:rPr>
              <a:t>这些项目属性便汇集成为了啦啦操</a:t>
            </a:r>
            <a:r>
              <a:rPr altLang="zh-CN" dirty="0">
                <a:latin typeface="+mn-ea"/>
              </a:rPr>
              <a:t>的三大特征</a:t>
            </a:r>
            <a:r>
              <a:rPr lang="zh-CN" dirty="0">
                <a:latin typeface="+mn-ea"/>
              </a:rPr>
              <a:t>（关键词）</a:t>
            </a:r>
            <a:r>
              <a:rPr altLang="zh-CN" dirty="0">
                <a:latin typeface="+mn-ea"/>
              </a:rPr>
              <a:t>：</a:t>
            </a:r>
            <a:endParaRPr altLang="zh-CN" sz="2400" b="1" dirty="0">
              <a:solidFill>
                <a:schemeClr val="accent1"/>
              </a:solidFill>
              <a:latin typeface="+mn-ea"/>
            </a:endParaRPr>
          </a:p>
          <a:p>
            <a:r>
              <a:rPr lang="zh-CN" altLang="zh-CN" sz="1200" dirty="0">
                <a:latin typeface="+mn-ea"/>
              </a:rPr>
              <a:t>      </a:t>
            </a:r>
            <a:endParaRPr lang="zh-CN" altLang="zh-CN" sz="1200" dirty="0">
              <a:latin typeface="+mn-ea"/>
            </a:endParaRPr>
          </a:p>
        </p:txBody>
      </p:sp>
      <p:cxnSp>
        <p:nvCxnSpPr>
          <p:cNvPr id="19" name="Straight Connector 401"/>
          <p:cNvCxnSpPr/>
          <p:nvPr/>
        </p:nvCxnSpPr>
        <p:spPr>
          <a:xfrm>
            <a:off x="2413025" y="2611711"/>
            <a:ext cx="2446434" cy="0"/>
          </a:xfrm>
          <a:prstGeom prst="line">
            <a:avLst/>
          </a:prstGeom>
          <a:ln>
            <a:solidFill>
              <a:schemeClr val="accent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组合 14"/>
          <p:cNvGrpSpPr/>
          <p:nvPr/>
        </p:nvGrpSpPr>
        <p:grpSpPr>
          <a:xfrm>
            <a:off x="71798" y="2236614"/>
            <a:ext cx="2013038" cy="889000"/>
            <a:chOff x="0" y="2906897"/>
            <a:chExt cx="9117785" cy="889000"/>
          </a:xfrm>
        </p:grpSpPr>
        <p:cxnSp>
          <p:nvCxnSpPr>
            <p:cNvPr id="16" name="直接连接符 15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组合 24"/>
          <p:cNvGrpSpPr/>
          <p:nvPr/>
        </p:nvGrpSpPr>
        <p:grpSpPr>
          <a:xfrm>
            <a:off x="7893685" y="2172970"/>
            <a:ext cx="1250315" cy="889000"/>
            <a:chOff x="0" y="2906897"/>
            <a:chExt cx="9117785" cy="889000"/>
          </a:xfrm>
        </p:grpSpPr>
        <p:cxnSp>
          <p:nvCxnSpPr>
            <p:cNvPr id="26" name="直接连接符 25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150" name="图片 6149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74900" y="850265"/>
            <a:ext cx="2460625" cy="164020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2" name="图片 7171" descr="4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55" y="353060"/>
            <a:ext cx="2303145" cy="1727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6" name="图片 8195" descr="8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55" y="2680970"/>
            <a:ext cx="2987040" cy="1990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8" name="图片 8197" descr="0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7225" y="2680970"/>
            <a:ext cx="1595120" cy="23983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5708015" y="3735070"/>
            <a:ext cx="2648585" cy="48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altLang="zh-CN" sz="2400" b="1" dirty="0">
                <a:solidFill>
                  <a:schemeClr val="accent1"/>
                </a:solidFill>
                <a:latin typeface="+mn-ea"/>
                <a:sym typeface="+mn-ea"/>
              </a:rPr>
              <a:t>团队、时尚、活力</a:t>
            </a:r>
            <a:endParaRPr lang="zh-CN" altLang="zh-CN" sz="2400" b="1" dirty="0">
              <a:solidFill>
                <a:schemeClr val="accent1"/>
              </a:solidFill>
              <a:latin typeface="+mn-ea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 idx="4294967295"/>
          </p:nvPr>
        </p:nvSpPr>
        <p:spPr>
          <a:xfrm>
            <a:off x="5004048" y="655079"/>
            <a:ext cx="3785870" cy="552450"/>
          </a:xfrm>
        </p:spPr>
        <p:txBody>
          <a:bodyPr>
            <a:normAutofit fontScale="90000"/>
          </a:bodyPr>
          <a:lstStyle/>
          <a:p>
            <a:pPr algn="ctr"/>
            <a:r>
              <a:rPr lang="zh-CN" altLang="en-US" sz="2800" b="1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与“</a:t>
            </a:r>
            <a:r>
              <a:rPr lang="zh-CN" altLang="en-US" sz="2800" b="1" dirty="0" smtClean="0">
                <a:solidFill>
                  <a:srgbClr val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十九大</a:t>
            </a:r>
            <a:r>
              <a:rPr lang="zh-CN" altLang="en-US" sz="2800" b="1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”紧密接轨的全民健身项目</a:t>
            </a:r>
            <a:endParaRPr lang="zh-CN" altLang="en-US" sz="2800" b="1" dirty="0" smtClean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Content Placeholder 2"/>
          <p:cNvSpPr txBox="1"/>
          <p:nvPr/>
        </p:nvSpPr>
        <p:spPr>
          <a:xfrm>
            <a:off x="4563745" y="1467485"/>
            <a:ext cx="3181985" cy="2172970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600" dirty="0" smtClean="0">
                <a:latin typeface="+mn-ea"/>
              </a:rPr>
              <a:t>       </a:t>
            </a:r>
            <a:r>
              <a:rPr lang="zh-CN" altLang="en-US" sz="1600" dirty="0" smtClean="0">
                <a:latin typeface="+mn-ea"/>
              </a:rPr>
              <a:t>啦啦操是主旋律响亮、正量强劲、兼具全民健身性与竞技体育性的优秀校园体育项目。</a:t>
            </a:r>
            <a:r>
              <a:rPr lang="zh-CN" altLang="en-US" sz="1600" dirty="0">
                <a:latin typeface="+mn-ea"/>
              </a:rPr>
              <a:t>满足人民群众多样化的体育</a:t>
            </a:r>
            <a:r>
              <a:rPr lang="zh-CN" altLang="en-US" sz="1600" dirty="0" smtClean="0">
                <a:latin typeface="+mn-ea"/>
              </a:rPr>
              <a:t>需求，保障</a:t>
            </a:r>
            <a:r>
              <a:rPr lang="zh-CN" altLang="en-US" sz="1600" dirty="0">
                <a:latin typeface="+mn-ea"/>
              </a:rPr>
              <a:t>和改善</a:t>
            </a:r>
            <a:r>
              <a:rPr lang="zh-CN" altLang="en-US" sz="1600" dirty="0" smtClean="0">
                <a:latin typeface="+mn-ea"/>
              </a:rPr>
              <a:t>民生，对于建设健康和谐社会，具有积极促进作用。</a:t>
            </a:r>
            <a:endParaRPr lang="zh-CN" altLang="en-US" sz="1600" dirty="0" smtClean="0">
              <a:latin typeface="+mn-ea"/>
            </a:endParaRPr>
          </a:p>
          <a:p>
            <a:r>
              <a:rPr lang="zh-CN" altLang="zh-CN" sz="1600" dirty="0">
                <a:latin typeface="+mn-ea"/>
              </a:rPr>
              <a:t>       关爱学生从啦啦操抓起。</a:t>
            </a:r>
            <a:endParaRPr lang="zh-CN" altLang="zh-CN" sz="1600" dirty="0">
              <a:latin typeface="+mn-ea"/>
            </a:endParaRPr>
          </a:p>
          <a:p>
            <a:endParaRPr lang="zh-CN" altLang="zh-CN" sz="1600" dirty="0">
              <a:latin typeface="+mn-ea"/>
            </a:endParaRPr>
          </a:p>
        </p:txBody>
      </p:sp>
      <p:cxnSp>
        <p:nvCxnSpPr>
          <p:cNvPr id="19" name="Straight Connector 401"/>
          <p:cNvCxnSpPr/>
          <p:nvPr/>
        </p:nvCxnSpPr>
        <p:spPr>
          <a:xfrm>
            <a:off x="2413025" y="2611711"/>
            <a:ext cx="2446434" cy="0"/>
          </a:xfrm>
          <a:prstGeom prst="line">
            <a:avLst/>
          </a:prstGeom>
          <a:ln>
            <a:solidFill>
              <a:schemeClr val="accent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组合 14"/>
          <p:cNvGrpSpPr/>
          <p:nvPr/>
        </p:nvGrpSpPr>
        <p:grpSpPr>
          <a:xfrm>
            <a:off x="71798" y="2236614"/>
            <a:ext cx="2013038" cy="889000"/>
            <a:chOff x="0" y="2906897"/>
            <a:chExt cx="9117785" cy="889000"/>
          </a:xfrm>
        </p:grpSpPr>
        <p:cxnSp>
          <p:nvCxnSpPr>
            <p:cNvPr id="16" name="直接连接符 15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组合 24"/>
          <p:cNvGrpSpPr/>
          <p:nvPr/>
        </p:nvGrpSpPr>
        <p:grpSpPr>
          <a:xfrm>
            <a:off x="7893685" y="2172970"/>
            <a:ext cx="1250315" cy="889000"/>
            <a:chOff x="0" y="2906897"/>
            <a:chExt cx="9117785" cy="889000"/>
          </a:xfrm>
        </p:grpSpPr>
        <p:cxnSp>
          <p:nvCxnSpPr>
            <p:cNvPr id="26" name="直接连接符 25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150" name="图片 614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76019" y="850265"/>
            <a:ext cx="2458386" cy="164020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2" name="图片 717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55" y="449041"/>
            <a:ext cx="2303145" cy="15352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6" name="图片 819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125" y="2680970"/>
            <a:ext cx="2654300" cy="1990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8" name="图片 819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9748" y="3218420"/>
            <a:ext cx="1937700" cy="14532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5708015" y="3735070"/>
            <a:ext cx="2648585" cy="48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altLang="zh-CN" sz="2400" b="1" dirty="0">
                <a:solidFill>
                  <a:schemeClr val="accent1"/>
                </a:solidFill>
                <a:latin typeface="+mn-ea"/>
                <a:sym typeface="+mn-ea"/>
              </a:rPr>
              <a:t>团队、时尚、活力</a:t>
            </a:r>
            <a:endParaRPr lang="zh-CN" altLang="zh-CN" sz="2400" b="1" dirty="0">
              <a:solidFill>
                <a:schemeClr val="accent1"/>
              </a:solidFill>
              <a:latin typeface="+mn-ea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 idx="4294967295"/>
          </p:nvPr>
        </p:nvSpPr>
        <p:spPr>
          <a:xfrm>
            <a:off x="381635" y="313690"/>
            <a:ext cx="3785870" cy="552450"/>
          </a:xfrm>
        </p:spPr>
        <p:txBody>
          <a:bodyPr>
            <a:normAutofit/>
          </a:bodyPr>
          <a:lstStyle/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啦啦操</a:t>
            </a:r>
            <a:r>
              <a:rPr lang="zh-CN" altLang="en-US" sz="2800" b="1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的项目分类</a:t>
            </a:r>
            <a:endParaRPr lang="zh-CN" altLang="en-US" sz="2800" b="1" dirty="0" smtClean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19" name="Straight Connector 401"/>
          <p:cNvCxnSpPr/>
          <p:nvPr/>
        </p:nvCxnSpPr>
        <p:spPr>
          <a:xfrm>
            <a:off x="826795" y="866096"/>
            <a:ext cx="2446434" cy="0"/>
          </a:xfrm>
          <a:prstGeom prst="line">
            <a:avLst/>
          </a:prstGeom>
          <a:ln>
            <a:solidFill>
              <a:schemeClr val="accent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组合 14"/>
          <p:cNvGrpSpPr/>
          <p:nvPr/>
        </p:nvGrpSpPr>
        <p:grpSpPr>
          <a:xfrm>
            <a:off x="-189822" y="1016779"/>
            <a:ext cx="2013038" cy="889000"/>
            <a:chOff x="0" y="2906897"/>
            <a:chExt cx="9117785" cy="889000"/>
          </a:xfrm>
        </p:grpSpPr>
        <p:cxnSp>
          <p:nvCxnSpPr>
            <p:cNvPr id="16" name="直接连接符 15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组合 24"/>
          <p:cNvGrpSpPr/>
          <p:nvPr/>
        </p:nvGrpSpPr>
        <p:grpSpPr>
          <a:xfrm>
            <a:off x="7522753" y="1025034"/>
            <a:ext cx="1621247" cy="889000"/>
            <a:chOff x="0" y="2906897"/>
            <a:chExt cx="9117785" cy="889000"/>
          </a:xfrm>
        </p:grpSpPr>
        <p:cxnSp>
          <p:nvCxnSpPr>
            <p:cNvPr id="26" name="直接连接符 25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圆角矩形 5"/>
          <p:cNvSpPr/>
          <p:nvPr/>
        </p:nvSpPr>
        <p:spPr>
          <a:xfrm>
            <a:off x="3189605" y="866140"/>
            <a:ext cx="3096260" cy="43243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/>
              <a:t>啦啦操</a:t>
            </a:r>
            <a:endParaRPr lang="zh-CN" altLang="en-US"/>
          </a:p>
        </p:txBody>
      </p:sp>
      <p:cxnSp>
        <p:nvCxnSpPr>
          <p:cNvPr id="7" name="直接箭头连接符 6"/>
          <p:cNvCxnSpPr>
            <a:stCxn id="6" idx="2"/>
          </p:cNvCxnSpPr>
          <p:nvPr/>
        </p:nvCxnSpPr>
        <p:spPr>
          <a:xfrm flipH="1">
            <a:off x="2627630" y="1298575"/>
            <a:ext cx="2110105" cy="4095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箭头连接符 7"/>
          <p:cNvCxnSpPr>
            <a:stCxn id="6" idx="2"/>
          </p:cNvCxnSpPr>
          <p:nvPr/>
        </p:nvCxnSpPr>
        <p:spPr>
          <a:xfrm>
            <a:off x="4737735" y="1298575"/>
            <a:ext cx="1994535" cy="4095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圆角矩形 8"/>
          <p:cNvSpPr/>
          <p:nvPr/>
        </p:nvSpPr>
        <p:spPr>
          <a:xfrm>
            <a:off x="1329690" y="1779905"/>
            <a:ext cx="2520315" cy="43243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/>
              <a:t>技巧啦啦操</a:t>
            </a:r>
            <a:endParaRPr lang="zh-CN" altLang="en-US"/>
          </a:p>
        </p:txBody>
      </p:sp>
      <p:sp>
        <p:nvSpPr>
          <p:cNvPr id="10" name="圆角矩形 9"/>
          <p:cNvSpPr/>
          <p:nvPr/>
        </p:nvSpPr>
        <p:spPr>
          <a:xfrm>
            <a:off x="5353685" y="1779905"/>
            <a:ext cx="2520315" cy="43243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/>
              <a:t>舞蹈啦啦操</a:t>
            </a:r>
            <a:endParaRPr lang="zh-CN" altLang="en-US"/>
          </a:p>
        </p:txBody>
      </p:sp>
      <p:cxnSp>
        <p:nvCxnSpPr>
          <p:cNvPr id="11" name="直接箭头连接符 10"/>
          <p:cNvCxnSpPr>
            <a:stCxn id="9" idx="2"/>
            <a:endCxn id="28" idx="0"/>
          </p:cNvCxnSpPr>
          <p:nvPr/>
        </p:nvCxnSpPr>
        <p:spPr>
          <a:xfrm flipH="1">
            <a:off x="2070735" y="2212340"/>
            <a:ext cx="519430" cy="35941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箭头连接符 11"/>
          <p:cNvCxnSpPr>
            <a:stCxn id="10" idx="2"/>
            <a:endCxn id="33" idx="0"/>
          </p:cNvCxnSpPr>
          <p:nvPr/>
        </p:nvCxnSpPr>
        <p:spPr>
          <a:xfrm flipH="1">
            <a:off x="5235575" y="2212340"/>
            <a:ext cx="1378585" cy="3429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箭头连接符 12"/>
          <p:cNvCxnSpPr>
            <a:endCxn id="36" idx="0"/>
          </p:cNvCxnSpPr>
          <p:nvPr/>
        </p:nvCxnSpPr>
        <p:spPr>
          <a:xfrm>
            <a:off x="6588125" y="2211705"/>
            <a:ext cx="1285875" cy="3270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圆角矩形 27"/>
          <p:cNvSpPr/>
          <p:nvPr/>
        </p:nvSpPr>
        <p:spPr>
          <a:xfrm>
            <a:off x="738505" y="2571750"/>
            <a:ext cx="2664460" cy="2016125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862965" y="2945130"/>
            <a:ext cx="2040255" cy="10782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>
                <a:solidFill>
                  <a:schemeClr val="bg1"/>
                </a:solidFill>
              </a:rPr>
              <a:t>集体技巧啦啦操</a:t>
            </a:r>
            <a:endParaRPr lang="zh-CN" altLang="en-US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</a:pPr>
            <a:r>
              <a:rPr lang="zh-CN" altLang="en-US">
                <a:solidFill>
                  <a:schemeClr val="bg1"/>
                </a:solidFill>
              </a:rPr>
              <a:t>小团体技巧啦啦操</a:t>
            </a:r>
            <a:endParaRPr lang="zh-CN" altLang="en-US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</a:pPr>
            <a:r>
              <a:rPr lang="zh-CN" altLang="en-US">
                <a:solidFill>
                  <a:schemeClr val="bg1"/>
                </a:solidFill>
              </a:rPr>
              <a:t>双人技巧啦啦操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3" name="圆角矩形 32"/>
          <p:cNvSpPr/>
          <p:nvPr/>
        </p:nvSpPr>
        <p:spPr>
          <a:xfrm>
            <a:off x="4022725" y="2555240"/>
            <a:ext cx="2425700" cy="2016125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4147185" y="2807970"/>
            <a:ext cx="2301875" cy="1407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>
                <a:solidFill>
                  <a:schemeClr val="bg1"/>
                </a:solidFill>
              </a:rPr>
              <a:t>集体花球啦啦操</a:t>
            </a:r>
            <a:endParaRPr lang="zh-CN" altLang="en-US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</a:pPr>
            <a:r>
              <a:rPr lang="zh-CN" altLang="en-US">
                <a:solidFill>
                  <a:schemeClr val="bg1"/>
                </a:solidFill>
              </a:rPr>
              <a:t>集体街舞啦啦操</a:t>
            </a:r>
            <a:endParaRPr lang="zh-CN" altLang="en-US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</a:pPr>
            <a:r>
              <a:rPr lang="zh-CN" altLang="en-US">
                <a:solidFill>
                  <a:schemeClr val="bg1"/>
                </a:solidFill>
              </a:rPr>
              <a:t>集体爵士啦啦操</a:t>
            </a:r>
            <a:endParaRPr lang="zh-CN" altLang="en-US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</a:pPr>
            <a:r>
              <a:rPr lang="zh-CN" altLang="en-US">
                <a:solidFill>
                  <a:schemeClr val="bg1"/>
                </a:solidFill>
              </a:rPr>
              <a:t>集体自由舞蹈啦啦操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6" name="圆角矩形 35"/>
          <p:cNvSpPr/>
          <p:nvPr/>
        </p:nvSpPr>
        <p:spPr>
          <a:xfrm>
            <a:off x="6661150" y="2538730"/>
            <a:ext cx="2425700" cy="2016125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文本框 39"/>
          <p:cNvSpPr txBox="1"/>
          <p:nvPr/>
        </p:nvSpPr>
        <p:spPr>
          <a:xfrm>
            <a:off x="6855460" y="2945130"/>
            <a:ext cx="2037715" cy="10782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>
                <a:solidFill>
                  <a:schemeClr val="bg1"/>
                </a:solidFill>
              </a:rPr>
              <a:t>双人花球啦啦操</a:t>
            </a:r>
            <a:endParaRPr lang="zh-CN" altLang="en-US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</a:pPr>
            <a:r>
              <a:rPr lang="zh-CN" altLang="en-US">
                <a:solidFill>
                  <a:schemeClr val="bg1"/>
                </a:solidFill>
              </a:rPr>
              <a:t>双人街舞啦啦操</a:t>
            </a:r>
            <a:endParaRPr lang="zh-CN" altLang="en-US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</a:pPr>
            <a:r>
              <a:rPr lang="zh-CN" altLang="en-US">
                <a:solidFill>
                  <a:schemeClr val="bg1"/>
                </a:solidFill>
              </a:rPr>
              <a:t>双人爵士啦啦操</a:t>
            </a:r>
            <a:endParaRPr lang="zh-CN" altLang="en-US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165860" y="1644650"/>
            <a:ext cx="7539990" cy="1662430"/>
          </a:xfrm>
          <a:prstGeom prst="rect">
            <a:avLst/>
          </a:prstGeom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6" name="直接连接符 25"/>
          <p:cNvCxnSpPr/>
          <p:nvPr/>
        </p:nvCxnSpPr>
        <p:spPr>
          <a:xfrm>
            <a:off x="26215" y="1377503"/>
            <a:ext cx="911778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0" y="1509897"/>
            <a:ext cx="911778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0" y="1636897"/>
            <a:ext cx="911778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12700" y="1732147"/>
            <a:ext cx="911778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0" y="2144897"/>
            <a:ext cx="911778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>
            <a:off x="0" y="2271897"/>
            <a:ext cx="911778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1165860" y="2127885"/>
            <a:ext cx="8482965" cy="857250"/>
          </a:xfrm>
        </p:spPr>
        <p:txBody>
          <a:bodyPr>
            <a:noAutofit/>
          </a:bodyPr>
          <a:lstStyle/>
          <a:p>
            <a:pPr algn="l"/>
            <a:r>
              <a:rPr lang="zh-CN" altLang="en-US" sz="48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中国啦啦操发展历程及规划</a:t>
            </a:r>
            <a:endParaRPr lang="zh-CN" altLang="en-US" sz="4800" b="1" dirty="0">
              <a:solidFill>
                <a:sysClr val="windowText" lastClr="000000"/>
              </a:solidFill>
              <a:latin typeface="+mj-lt"/>
              <a:ea typeface="+mn-ea"/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078172" y="1171504"/>
            <a:ext cx="1675069" cy="883148"/>
            <a:chOff x="875551" y="1120523"/>
            <a:chExt cx="1675069" cy="883148"/>
          </a:xfrm>
        </p:grpSpPr>
        <p:sp>
          <p:nvSpPr>
            <p:cNvPr id="10" name="Rectangle 20"/>
            <p:cNvSpPr/>
            <p:nvPr/>
          </p:nvSpPr>
          <p:spPr>
            <a:xfrm flipH="1">
              <a:off x="1374486" y="1214560"/>
              <a:ext cx="673865" cy="64979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6" name="Title 13"/>
            <p:cNvSpPr txBox="1"/>
            <p:nvPr/>
          </p:nvSpPr>
          <p:spPr>
            <a:xfrm>
              <a:off x="875551" y="1120523"/>
              <a:ext cx="1675069" cy="883148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87500" lnSpcReduction="20000"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ctr"/>
              <a:r>
                <a:rPr lang="en-US" sz="6600" b="1" dirty="0">
                  <a:solidFill>
                    <a:schemeClr val="bg2"/>
                  </a:solidFill>
                  <a:latin typeface="+mn-lt"/>
                  <a:ea typeface="+mn-ea"/>
                  <a:cs typeface="+mn-ea"/>
                  <a:sym typeface="+mn-lt"/>
                </a:rPr>
                <a:t>2</a:t>
              </a:r>
              <a:endParaRPr lang="en-US" sz="6600" b="1" dirty="0">
                <a:solidFill>
                  <a:schemeClr val="bg2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0" y="2931790"/>
            <a:ext cx="9117785" cy="803687"/>
            <a:chOff x="0" y="2945084"/>
            <a:chExt cx="9117785" cy="803687"/>
          </a:xfrm>
        </p:grpSpPr>
        <p:cxnSp>
          <p:nvCxnSpPr>
            <p:cNvPr id="42" name="直接连接符 41"/>
            <p:cNvCxnSpPr/>
            <p:nvPr/>
          </p:nvCxnSpPr>
          <p:spPr>
            <a:xfrm>
              <a:off x="0" y="2945084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0" y="2998663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>
              <a:off x="0" y="3052242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>
              <a:off x="0" y="3105821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>
              <a:off x="0" y="3159400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0" y="3212979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0" y="3266558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>
              <a:off x="0" y="332013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0" y="3373716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0" y="3427295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0" y="3480874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0" y="3534453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0" y="3588032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>
              <a:off x="0" y="3641611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0" y="3695190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0" y="3748771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4" name="直接连接符 33"/>
          <p:cNvCxnSpPr/>
          <p:nvPr/>
        </p:nvCxnSpPr>
        <p:spPr>
          <a:xfrm>
            <a:off x="26035" y="1882642"/>
            <a:ext cx="911778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>
            <a:off x="653336" y="3967440"/>
            <a:ext cx="976313" cy="976313"/>
          </a:xfrm>
          <a:prstGeom prst="ellipse">
            <a:avLst/>
          </a:prstGeom>
          <a:solidFill>
            <a:srgbClr val="D9742C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>
              <a:latin typeface="Calibri" panose="020F050202020403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1405890" y="4700270"/>
            <a:ext cx="351155" cy="370840"/>
          </a:xfrm>
          <a:prstGeom prst="ellipse">
            <a:avLst/>
          </a:prstGeom>
          <a:solidFill>
            <a:srgbClr val="D9742C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>
              <a:latin typeface="Calibri" panose="020F0502020204030204" pitchFamily="34" charset="0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6906597" y="625338"/>
            <a:ext cx="1257300" cy="1257300"/>
          </a:xfrm>
          <a:prstGeom prst="ellipse">
            <a:avLst/>
          </a:prstGeom>
          <a:solidFill>
            <a:srgbClr val="994C5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>
              <a:latin typeface="Calibri" panose="020F0502020204030204" pitchFamily="34" charset="0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4079465" y="734348"/>
            <a:ext cx="695326" cy="695326"/>
          </a:xfrm>
          <a:prstGeom prst="ellipse">
            <a:avLst/>
          </a:prstGeom>
          <a:solidFill>
            <a:srgbClr val="E5B35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 idx="4294967295"/>
          </p:nvPr>
        </p:nvSpPr>
        <p:spPr>
          <a:xfrm>
            <a:off x="3234690" y="411480"/>
            <a:ext cx="3820160" cy="552450"/>
          </a:xfrm>
        </p:spPr>
        <p:txBody>
          <a:bodyPr>
            <a:normAutofit/>
          </a:bodyPr>
          <a:lstStyle/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中国啦啦操</a:t>
            </a:r>
            <a:r>
              <a:rPr lang="zh-CN" altLang="en-US" sz="2800" b="1" dirty="0" smtClean="0">
                <a:solidFill>
                  <a:srgbClr val="A9D4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发展历程</a:t>
            </a:r>
            <a:endParaRPr lang="zh-CN" altLang="en-US" sz="2800" b="1" dirty="0" smtClean="0">
              <a:solidFill>
                <a:srgbClr val="A9D4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</p:txBody>
      </p:sp>
      <p:sp>
        <p:nvSpPr>
          <p:cNvPr id="34" name="Content Placeholder 2"/>
          <p:cNvSpPr txBox="1"/>
          <p:nvPr/>
        </p:nvSpPr>
        <p:spPr>
          <a:xfrm>
            <a:off x="2388870" y="3418205"/>
            <a:ext cx="6134100" cy="1472565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10000"/>
              </a:lnSpc>
              <a:buNone/>
            </a:pPr>
            <a:r>
              <a:rPr lang="en-US" altLang="zh-CN" sz="1200" dirty="0" smtClean="0">
                <a:latin typeface="+mn-ea"/>
              </a:rPr>
              <a:t>     </a:t>
            </a:r>
            <a:r>
              <a:rPr lang="en-US" altLang="zh-CN" dirty="0" smtClean="0">
                <a:latin typeface="+mn-ea"/>
              </a:rPr>
              <a:t>  </a:t>
            </a:r>
            <a:r>
              <a:rPr 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2002</a:t>
            </a:r>
            <a:r>
              <a:rPr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年引入我国以来，</a:t>
            </a:r>
            <a:r>
              <a:rPr 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在</a:t>
            </a:r>
            <a:r>
              <a:rPr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2008年北京奥运会、2010年广州亚运会、2013年全运会</a:t>
            </a:r>
            <a:r>
              <a:rPr 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、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2014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年南京青奥会上，</a:t>
            </a:r>
            <a:r>
              <a:rPr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啦啦操</a:t>
            </a:r>
            <a:r>
              <a:rPr 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均</a:t>
            </a:r>
            <a:r>
              <a:rPr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作为重点</a:t>
            </a:r>
            <a:r>
              <a:rPr 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展示</a:t>
            </a:r>
            <a:r>
              <a:rPr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项目压轴亮相</a:t>
            </a:r>
            <a:r>
              <a:rPr 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，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2017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年天津全运会的展示，均</a:t>
            </a:r>
            <a:r>
              <a:rPr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赢得了广泛的赞誉和好评。</a:t>
            </a:r>
            <a:endParaRPr sz="1600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marL="0" indent="0" algn="just">
              <a:lnSpc>
                <a:spcPct val="110000"/>
              </a:lnSpc>
              <a:buNone/>
            </a:pPr>
            <a:r>
              <a:rPr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    2010年国家体育总局体操运动管理中心试运行全国啦啦操联赛</a:t>
            </a:r>
            <a:r>
              <a:rPr 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，</a:t>
            </a:r>
            <a:r>
              <a:rPr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    2014年1月整合成立了“全国啦啦操委员会”，</a:t>
            </a:r>
            <a:r>
              <a:rPr 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现</a:t>
            </a:r>
            <a:r>
              <a:rPr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在31个省和101个地市成立了</a:t>
            </a:r>
            <a:r>
              <a:rPr 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啦啦操三级</a:t>
            </a:r>
            <a:r>
              <a:rPr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委员</a:t>
            </a:r>
            <a:r>
              <a:rPr 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会。</a:t>
            </a:r>
            <a:endParaRPr lang="zh-CN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cxnSp>
        <p:nvCxnSpPr>
          <p:cNvPr id="19" name="Straight Connector 401"/>
          <p:cNvCxnSpPr/>
          <p:nvPr/>
        </p:nvCxnSpPr>
        <p:spPr>
          <a:xfrm>
            <a:off x="2065680" y="993096"/>
            <a:ext cx="2446434" cy="0"/>
          </a:xfrm>
          <a:prstGeom prst="line">
            <a:avLst/>
          </a:prstGeom>
          <a:ln>
            <a:solidFill>
              <a:schemeClr val="accent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组合 14"/>
          <p:cNvGrpSpPr/>
          <p:nvPr/>
        </p:nvGrpSpPr>
        <p:grpSpPr>
          <a:xfrm>
            <a:off x="42588" y="4128279"/>
            <a:ext cx="2013038" cy="889000"/>
            <a:chOff x="0" y="2906897"/>
            <a:chExt cx="9117785" cy="889000"/>
          </a:xfrm>
        </p:grpSpPr>
        <p:cxnSp>
          <p:nvCxnSpPr>
            <p:cNvPr id="16" name="直接连接符 15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组合 24"/>
          <p:cNvGrpSpPr/>
          <p:nvPr/>
        </p:nvGrpSpPr>
        <p:grpSpPr>
          <a:xfrm>
            <a:off x="7522753" y="100474"/>
            <a:ext cx="1621247" cy="889000"/>
            <a:chOff x="0" y="2906897"/>
            <a:chExt cx="9117785" cy="889000"/>
          </a:xfrm>
        </p:grpSpPr>
        <p:cxnSp>
          <p:nvCxnSpPr>
            <p:cNvPr id="26" name="直接连接符 25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" name="图片 2" descr="CCA标志_副本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8180" y="1111885"/>
            <a:ext cx="1568450" cy="1583055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2289810" y="1111885"/>
            <a:ext cx="6457950" cy="2186940"/>
            <a:chOff x="170" y="3473"/>
            <a:chExt cx="13698" cy="5090"/>
          </a:xfrm>
        </p:grpSpPr>
        <p:pic>
          <p:nvPicPr>
            <p:cNvPr id="18437" name="Picture 5" descr="7368956_980x1200_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1168" y="5953"/>
              <a:ext cx="2700" cy="2540"/>
            </a:xfrm>
            <a:prstGeom prst="rect">
              <a:avLst/>
            </a:prstGeom>
            <a:noFill/>
            <a:ln w="9525">
              <a:noFill/>
            </a:ln>
          </p:spPr>
        </p:pic>
        <p:grpSp>
          <p:nvGrpSpPr>
            <p:cNvPr id="10" name="组合 9"/>
            <p:cNvGrpSpPr/>
            <p:nvPr/>
          </p:nvGrpSpPr>
          <p:grpSpPr>
            <a:xfrm>
              <a:off x="170" y="3473"/>
              <a:ext cx="13659" cy="5090"/>
              <a:chOff x="170" y="3473"/>
              <a:chExt cx="13659" cy="5090"/>
            </a:xfrm>
          </p:grpSpPr>
          <p:pic>
            <p:nvPicPr>
              <p:cNvPr id="11" name="Picture 2" descr="Img385560064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70" y="5763"/>
                <a:ext cx="3968" cy="2795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12" name="Picture 4" descr="Img385560061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230" y="3473"/>
                <a:ext cx="8040" cy="5090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13" name="Picture 6" descr="Img385560097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1165" y="3473"/>
                <a:ext cx="2665" cy="2365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28" name="Picture 7" descr="Img385560097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70" y="3473"/>
                <a:ext cx="3005" cy="2240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 idx="4294967295"/>
          </p:nvPr>
        </p:nvSpPr>
        <p:spPr>
          <a:xfrm>
            <a:off x="2918961" y="221247"/>
            <a:ext cx="3306762" cy="552450"/>
          </a:xfrm>
        </p:spPr>
        <p:txBody>
          <a:bodyPr>
            <a:normAutofit fontScale="90000"/>
          </a:bodyPr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中国啦啦操</a:t>
            </a:r>
            <a:r>
              <a:rPr lang="zh-CN" altLang="en-US" sz="2800" b="1" dirty="0" smtClean="0">
                <a:solidFill>
                  <a:srgbClr val="A9D4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发展概况</a:t>
            </a:r>
            <a:endParaRPr lang="en-US" sz="3000" b="1" dirty="0">
              <a:solidFill>
                <a:srgbClr val="A9D4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-11522" y="2388379"/>
            <a:ext cx="1621247" cy="889000"/>
            <a:chOff x="0" y="2906897"/>
            <a:chExt cx="9117785" cy="889000"/>
          </a:xfrm>
        </p:grpSpPr>
        <p:cxnSp>
          <p:nvCxnSpPr>
            <p:cNvPr id="26" name="直接连接符 25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9" name="Straight Connector 401"/>
          <p:cNvCxnSpPr/>
          <p:nvPr/>
        </p:nvCxnSpPr>
        <p:spPr>
          <a:xfrm>
            <a:off x="472465" y="497161"/>
            <a:ext cx="2446434" cy="0"/>
          </a:xfrm>
          <a:prstGeom prst="line">
            <a:avLst/>
          </a:prstGeom>
          <a:ln>
            <a:solidFill>
              <a:schemeClr val="accent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386080" y="861643"/>
            <a:ext cx="8371205" cy="4322497"/>
            <a:chOff x="2805" y="2407"/>
            <a:chExt cx="14448" cy="7251"/>
          </a:xfrm>
        </p:grpSpPr>
        <p:cxnSp>
          <p:nvCxnSpPr>
            <p:cNvPr id="3" name="MH_Other_1"/>
            <p:cNvCxnSpPr/>
            <p:nvPr/>
          </p:nvCxnSpPr>
          <p:spPr>
            <a:xfrm rot="16200000" flipV="1">
              <a:off x="8524" y="7409"/>
              <a:ext cx="1682" cy="5"/>
            </a:xfrm>
            <a:prstGeom prst="bentConnector3">
              <a:avLst>
                <a:gd name="adj1" fmla="val 51693"/>
              </a:avLst>
            </a:prstGeom>
            <a:ln w="19050">
              <a:solidFill>
                <a:srgbClr val="B2B2B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MH_Other_2"/>
            <p:cNvCxnSpPr/>
            <p:nvPr/>
          </p:nvCxnSpPr>
          <p:spPr>
            <a:xfrm rot="10800000">
              <a:off x="5613" y="6483"/>
              <a:ext cx="3862" cy="1772"/>
            </a:xfrm>
            <a:prstGeom prst="bentConnector2">
              <a:avLst/>
            </a:prstGeom>
            <a:ln w="19050">
              <a:solidFill>
                <a:srgbClr val="B2B2B2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MH_Other_3"/>
            <p:cNvCxnSpPr/>
            <p:nvPr/>
          </p:nvCxnSpPr>
          <p:spPr>
            <a:xfrm flipV="1">
              <a:off x="9488" y="6343"/>
              <a:ext cx="3985" cy="1912"/>
            </a:xfrm>
            <a:prstGeom prst="bentConnector2">
              <a:avLst/>
            </a:prstGeom>
            <a:ln w="19050">
              <a:solidFill>
                <a:srgbClr val="B2B2B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MH_Other_4"/>
            <p:cNvSpPr/>
            <p:nvPr/>
          </p:nvSpPr>
          <p:spPr bwMode="auto">
            <a:xfrm rot="3167261">
              <a:off x="8750" y="4620"/>
              <a:ext cx="896" cy="1686"/>
            </a:xfrm>
            <a:prstGeom prst="moon">
              <a:avLst>
                <a:gd name="adj" fmla="val 15337"/>
              </a:avLst>
            </a:prstGeom>
            <a:gradFill>
              <a:gsLst>
                <a:gs pos="10000">
                  <a:schemeClr val="bg1">
                    <a:alpha val="60000"/>
                  </a:scheme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MH_Other_5"/>
            <p:cNvSpPr>
              <a:spLocks noChangeAspect="1"/>
            </p:cNvSpPr>
            <p:nvPr/>
          </p:nvSpPr>
          <p:spPr bwMode="auto">
            <a:xfrm>
              <a:off x="8503" y="4843"/>
              <a:ext cx="1882" cy="1885"/>
            </a:xfrm>
            <a:prstGeom prst="ellipse">
              <a:avLst/>
            </a:prstGeom>
            <a:solidFill>
              <a:srgbClr val="B0EEEE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MH_Other_6"/>
            <p:cNvSpPr>
              <a:spLocks noChangeAspect="1"/>
            </p:cNvSpPr>
            <p:nvPr/>
          </p:nvSpPr>
          <p:spPr bwMode="auto">
            <a:xfrm>
              <a:off x="8530" y="4873"/>
              <a:ext cx="1798" cy="1797"/>
            </a:xfrm>
            <a:prstGeom prst="ellipse">
              <a:avLst/>
            </a:prstGeom>
            <a:solidFill>
              <a:srgbClr val="25ACAD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MH_Other_7"/>
            <p:cNvSpPr>
              <a:spLocks noChangeAspect="1"/>
            </p:cNvSpPr>
            <p:nvPr/>
          </p:nvSpPr>
          <p:spPr bwMode="auto">
            <a:xfrm flipV="1">
              <a:off x="8748" y="5090"/>
              <a:ext cx="1362" cy="1363"/>
            </a:xfrm>
            <a:prstGeom prst="blockArc">
              <a:avLst>
                <a:gd name="adj1" fmla="val 745992"/>
                <a:gd name="adj2" fmla="val 20865236"/>
                <a:gd name="adj3" fmla="val 9752"/>
              </a:avLst>
            </a:prstGeom>
            <a:solidFill>
              <a:srgbClr val="ECEC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MH_Other_8"/>
            <p:cNvSpPr>
              <a:spLocks noChangeAspect="1"/>
            </p:cNvSpPr>
            <p:nvPr/>
          </p:nvSpPr>
          <p:spPr bwMode="auto">
            <a:xfrm>
              <a:off x="9945" y="5685"/>
              <a:ext cx="175" cy="173"/>
            </a:xfrm>
            <a:prstGeom prst="ellipse">
              <a:avLst/>
            </a:prstGeom>
            <a:solidFill>
              <a:srgbClr val="25AC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0" name="MH_Other_9"/>
            <p:cNvSpPr>
              <a:spLocks noChangeAspect="1"/>
            </p:cNvSpPr>
            <p:nvPr/>
          </p:nvSpPr>
          <p:spPr bwMode="auto">
            <a:xfrm>
              <a:off x="4703" y="4828"/>
              <a:ext cx="1882" cy="1885"/>
            </a:xfrm>
            <a:prstGeom prst="ellipse">
              <a:avLst/>
            </a:prstGeom>
            <a:solidFill>
              <a:srgbClr val="F9D299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MH_Other_10"/>
            <p:cNvSpPr>
              <a:spLocks noChangeAspect="1"/>
            </p:cNvSpPr>
            <p:nvPr/>
          </p:nvSpPr>
          <p:spPr bwMode="auto">
            <a:xfrm>
              <a:off x="4745" y="4873"/>
              <a:ext cx="1798" cy="1797"/>
            </a:xfrm>
            <a:prstGeom prst="ellipse">
              <a:avLst/>
            </a:prstGeom>
            <a:solidFill>
              <a:srgbClr val="F3AB40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" name="MH_Other_11"/>
            <p:cNvSpPr/>
            <p:nvPr/>
          </p:nvSpPr>
          <p:spPr bwMode="auto">
            <a:xfrm rot="3167261">
              <a:off x="4964" y="4625"/>
              <a:ext cx="895" cy="1686"/>
            </a:xfrm>
            <a:prstGeom prst="moon">
              <a:avLst>
                <a:gd name="adj" fmla="val 15337"/>
              </a:avLst>
            </a:prstGeom>
            <a:gradFill>
              <a:gsLst>
                <a:gs pos="10000">
                  <a:schemeClr val="bg1">
                    <a:alpha val="60000"/>
                  </a:scheme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MH_Other_12"/>
            <p:cNvSpPr>
              <a:spLocks noChangeAspect="1"/>
            </p:cNvSpPr>
            <p:nvPr/>
          </p:nvSpPr>
          <p:spPr bwMode="auto">
            <a:xfrm flipV="1">
              <a:off x="4939" y="5162"/>
              <a:ext cx="1362" cy="1363"/>
            </a:xfrm>
            <a:prstGeom prst="blockArc">
              <a:avLst>
                <a:gd name="adj1" fmla="val 745992"/>
                <a:gd name="adj2" fmla="val 20865236"/>
                <a:gd name="adj3" fmla="val 9752"/>
              </a:avLst>
            </a:prstGeom>
            <a:solidFill>
              <a:srgbClr val="ECEC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" name="MH_Other_13"/>
            <p:cNvSpPr>
              <a:spLocks noChangeAspect="1"/>
            </p:cNvSpPr>
            <p:nvPr/>
          </p:nvSpPr>
          <p:spPr bwMode="auto">
            <a:xfrm>
              <a:off x="5536" y="6381"/>
              <a:ext cx="178" cy="173"/>
            </a:xfrm>
            <a:prstGeom prst="ellipse">
              <a:avLst/>
            </a:prstGeom>
            <a:solidFill>
              <a:srgbClr val="F4AB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" name="MH_Other_14"/>
            <p:cNvSpPr>
              <a:spLocks noChangeAspect="1"/>
            </p:cNvSpPr>
            <p:nvPr/>
          </p:nvSpPr>
          <p:spPr bwMode="auto">
            <a:xfrm>
              <a:off x="12478" y="4828"/>
              <a:ext cx="1882" cy="1885"/>
            </a:xfrm>
            <a:prstGeom prst="ellipse">
              <a:avLst/>
            </a:prstGeom>
            <a:solidFill>
              <a:srgbClr val="CCEAAC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0" name="MH_Other_15"/>
            <p:cNvSpPr>
              <a:spLocks noChangeAspect="1"/>
            </p:cNvSpPr>
            <p:nvPr/>
          </p:nvSpPr>
          <p:spPr bwMode="auto">
            <a:xfrm>
              <a:off x="12518" y="4873"/>
              <a:ext cx="1800" cy="1797"/>
            </a:xfrm>
            <a:prstGeom prst="ellipse">
              <a:avLst/>
            </a:prstGeom>
            <a:solidFill>
              <a:srgbClr val="92D0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" name="MH_Other_16"/>
            <p:cNvSpPr/>
            <p:nvPr/>
          </p:nvSpPr>
          <p:spPr bwMode="auto">
            <a:xfrm rot="3167261">
              <a:off x="12735" y="4626"/>
              <a:ext cx="896" cy="1685"/>
            </a:xfrm>
            <a:prstGeom prst="moon">
              <a:avLst>
                <a:gd name="adj" fmla="val 15337"/>
              </a:avLst>
            </a:prstGeom>
            <a:gradFill>
              <a:gsLst>
                <a:gs pos="10000">
                  <a:schemeClr val="bg1">
                    <a:alpha val="60000"/>
                  </a:scheme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3" name="MH_Other_17"/>
            <p:cNvSpPr>
              <a:spLocks noChangeAspect="1"/>
            </p:cNvSpPr>
            <p:nvPr/>
          </p:nvSpPr>
          <p:spPr bwMode="auto">
            <a:xfrm flipV="1">
              <a:off x="12738" y="5090"/>
              <a:ext cx="1362" cy="1363"/>
            </a:xfrm>
            <a:prstGeom prst="blockArc">
              <a:avLst>
                <a:gd name="adj1" fmla="val 745992"/>
                <a:gd name="adj2" fmla="val 20865236"/>
                <a:gd name="adj3" fmla="val 9752"/>
              </a:avLst>
            </a:prstGeom>
            <a:solidFill>
              <a:srgbClr val="ECEC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MH_Other_18"/>
            <p:cNvSpPr>
              <a:spLocks noChangeAspect="1"/>
            </p:cNvSpPr>
            <p:nvPr/>
          </p:nvSpPr>
          <p:spPr bwMode="auto">
            <a:xfrm>
              <a:off x="13935" y="5685"/>
              <a:ext cx="175" cy="173"/>
            </a:xfrm>
            <a:prstGeom prst="ellipse">
              <a:avLst/>
            </a:prstGeom>
            <a:solidFill>
              <a:srgbClr val="92D1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MH_Other_19"/>
            <p:cNvSpPr>
              <a:spLocks noChangeAspect="1"/>
            </p:cNvSpPr>
            <p:nvPr/>
          </p:nvSpPr>
          <p:spPr bwMode="auto">
            <a:xfrm>
              <a:off x="8113" y="7118"/>
              <a:ext cx="2540" cy="2540"/>
            </a:xfrm>
            <a:prstGeom prst="ellipse">
              <a:avLst/>
            </a:prstGeom>
            <a:solidFill>
              <a:srgbClr val="F2DBD6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110" name="MH_Desc_1"/>
            <p:cNvSpPr txBox="1"/>
            <p:nvPr/>
          </p:nvSpPr>
          <p:spPr>
            <a:xfrm>
              <a:off x="2805" y="2407"/>
              <a:ext cx="14448" cy="2264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lIns="0" tIns="0" rIns="0" bIns="0"/>
            <a:lstStyle/>
            <a:p>
              <a:pPr lvl="0" indent="457200" algn="l">
                <a:lnSpc>
                  <a:spcPct val="120000"/>
                </a:lnSpc>
              </a:pPr>
              <a:r>
                <a:rPr lang="en-US" altLang="zh-CN" sz="1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微软雅黑" panose="020B0503020204020204" pitchFamily="34" charset="-122"/>
                </a:rPr>
                <a:t>在CCA</a:t>
              </a:r>
              <a:r>
                <a:rPr lang="zh-CN" altLang="en-US" sz="1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微软雅黑" panose="020B0503020204020204" pitchFamily="34" charset="-122"/>
                </a:rPr>
                <a:t>的</a:t>
              </a:r>
              <a:r>
                <a:rPr lang="en-US" altLang="zh-CN" sz="1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微软雅黑" panose="020B0503020204020204" pitchFamily="34" charset="-122"/>
                </a:rPr>
                <a:t>努力</a:t>
              </a:r>
              <a:r>
                <a:rPr lang="zh-CN" altLang="en-US" sz="1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微软雅黑" panose="020B0503020204020204" pitchFamily="34" charset="-122"/>
                </a:rPr>
                <a:t>下</a:t>
              </a:r>
              <a:r>
                <a:rPr lang="en-US" altLang="zh-CN" sz="1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微软雅黑" panose="020B0503020204020204" pitchFamily="34" charset="-122"/>
                </a:rPr>
                <a:t>，</a:t>
              </a:r>
              <a:r>
                <a:rPr lang="zh-CN" altLang="en-US" sz="1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微软雅黑" panose="020B0503020204020204" pitchFamily="34" charset="-122"/>
                </a:rPr>
                <a:t>啦啦操项目已经成为国家体操运动管理中心，教育部体卫艺司，学生体育协会等多部门力推的国家战略项目，</a:t>
              </a:r>
              <a:r>
                <a:rPr lang="en-US" altLang="zh-CN" sz="2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微软雅黑" panose="020B0503020204020204" pitchFamily="34" charset="-122"/>
                </a:rPr>
                <a:t>2200</a:t>
              </a:r>
              <a:r>
                <a:rPr lang="zh-CN" altLang="en-US" sz="1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微软雅黑" panose="020B0503020204020204" pitchFamily="34" charset="-122"/>
                </a:rPr>
                <a:t>万学生参与了啦啦操项目，每</a:t>
              </a:r>
              <a:r>
                <a:rPr lang="en-US" altLang="zh-CN" sz="1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微软雅黑" panose="020B0503020204020204" pitchFamily="34" charset="-122"/>
                </a:rPr>
                <a:t>15</a:t>
              </a:r>
              <a:r>
                <a:rPr lang="zh-CN" altLang="en-US" sz="1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微软雅黑" panose="020B0503020204020204" pitchFamily="34" charset="-122"/>
                </a:rPr>
                <a:t>所学校就有一所开展了啦啦操。目前</a:t>
              </a:r>
              <a:r>
                <a:rPr lang="en-US" altLang="zh-CN" sz="1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微软雅黑" panose="020B0503020204020204" pitchFamily="34" charset="-122"/>
                </a:rPr>
                <a:t>CCA在“竞赛、推广、</a:t>
              </a:r>
              <a:r>
                <a:rPr lang="zh-CN" altLang="en-US" sz="1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微软雅黑" panose="020B0503020204020204" pitchFamily="34" charset="-122"/>
                </a:rPr>
                <a:t>装备</a:t>
              </a:r>
              <a:r>
                <a:rPr lang="en-US" altLang="zh-CN" sz="1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微软雅黑" panose="020B0503020204020204" pitchFamily="34" charset="-122"/>
                </a:rPr>
                <a:t>”实现了整体突破，</a:t>
              </a:r>
              <a:r>
                <a:rPr lang="zh-CN" altLang="en-US" sz="1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微软雅黑" panose="020B0503020204020204" pitchFamily="34" charset="-122"/>
                </a:rPr>
                <a:t>并与世界接轨，</a:t>
              </a:r>
              <a:r>
                <a:rPr lang="en-US" altLang="zh-CN" sz="1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微软雅黑" panose="020B0503020204020204" pitchFamily="34" charset="-122"/>
                </a:rPr>
                <a:t>步入高品质的良性发展轨道。</a:t>
              </a:r>
              <a:endParaRPr lang="en-US" altLang="zh-CN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3" name="MH_SubTitle_1"/>
            <p:cNvSpPr>
              <a:spLocks noChangeAspect="1"/>
            </p:cNvSpPr>
            <p:nvPr/>
          </p:nvSpPr>
          <p:spPr bwMode="auto">
            <a:xfrm>
              <a:off x="4839" y="4966"/>
              <a:ext cx="1562" cy="1563"/>
            </a:xfrm>
            <a:prstGeom prst="ellipse">
              <a:avLst/>
            </a:prstGeom>
            <a:solidFill>
              <a:srgbClr val="FFFFFF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ko-KR" sz="1600" b="1" i="0" u="none" strike="noStrike" kern="1200" cap="none" spc="0" normalizeH="0" baseline="0" noProof="0">
                  <a:ln>
                    <a:noFill/>
                  </a:ln>
                  <a:solidFill>
                    <a:srgbClr val="333333"/>
                  </a:solidFill>
                  <a:effectLst/>
                  <a:uLnTx/>
                  <a:uFillTx/>
                  <a:latin typeface="+mn-lt"/>
                  <a:ea typeface="微软雅黑" panose="020B0503020204020204" pitchFamily="34" charset="-122"/>
                  <a:cs typeface="+mn-cs"/>
                </a:rPr>
                <a:t>赛事体制初见雏型</a:t>
              </a:r>
              <a:endParaRPr kumimoji="0" lang="en-US" altLang="ko-KR" sz="1600" b="1" i="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7" name="MH_SubTitle_2"/>
            <p:cNvSpPr>
              <a:spLocks noChangeAspect="1"/>
            </p:cNvSpPr>
            <p:nvPr/>
          </p:nvSpPr>
          <p:spPr bwMode="auto">
            <a:xfrm>
              <a:off x="8650" y="4990"/>
              <a:ext cx="1560" cy="1563"/>
            </a:xfrm>
            <a:prstGeom prst="ellipse">
              <a:avLst/>
            </a:prstGeom>
            <a:solidFill>
              <a:srgbClr val="FFFFFF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ko-KR" sz="1600" b="1" i="0" u="none" strike="noStrike" kern="1200" cap="none" spc="0" normalizeH="0" baseline="0" noProof="0">
                  <a:ln>
                    <a:noFill/>
                  </a:ln>
                  <a:solidFill>
                    <a:srgbClr val="333333"/>
                  </a:solidFill>
                  <a:effectLst/>
                  <a:uLnTx/>
                  <a:uFillTx/>
                  <a:latin typeface="+mn-lt"/>
                  <a:ea typeface="微软雅黑" panose="020B0503020204020204" pitchFamily="34" charset="-122"/>
                  <a:cs typeface="+mn-cs"/>
                </a:rPr>
                <a:t>项目推广蓬勃发展</a:t>
              </a:r>
              <a:endParaRPr kumimoji="0" lang="en-US" altLang="ko-KR" sz="1600" b="1" i="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8" name="MH_SubTitle_3"/>
            <p:cNvSpPr>
              <a:spLocks noChangeAspect="1"/>
            </p:cNvSpPr>
            <p:nvPr/>
          </p:nvSpPr>
          <p:spPr bwMode="auto">
            <a:xfrm>
              <a:off x="12640" y="4990"/>
              <a:ext cx="1558" cy="1563"/>
            </a:xfrm>
            <a:prstGeom prst="ellipse">
              <a:avLst/>
            </a:prstGeom>
            <a:solidFill>
              <a:srgbClr val="FFFFFF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ko-KR" sz="1600" b="1" i="0" u="none" strike="noStrike" kern="1200" cap="none" spc="0" normalizeH="0" baseline="0" noProof="0">
                  <a:ln>
                    <a:noFill/>
                  </a:ln>
                  <a:solidFill>
                    <a:srgbClr val="333333"/>
                  </a:solidFill>
                  <a:effectLst/>
                  <a:uLnTx/>
                  <a:uFillTx/>
                  <a:latin typeface="+mn-lt"/>
                  <a:ea typeface="微软雅黑" panose="020B0503020204020204" pitchFamily="34" charset="-122"/>
                  <a:cs typeface="+mn-cs"/>
                </a:rPr>
                <a:t>产</a:t>
              </a:r>
              <a:r>
                <a:rPr kumimoji="0" lang="zh-CN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333333"/>
                  </a:solidFill>
                  <a:effectLst/>
                  <a:uLnTx/>
                  <a:uFillTx/>
                  <a:latin typeface="+mn-lt"/>
                  <a:ea typeface="微软雅黑" panose="020B0503020204020204" pitchFamily="34" charset="-122"/>
                  <a:cs typeface="+mn-cs"/>
                </a:rPr>
                <a:t>业</a:t>
              </a:r>
              <a:r>
                <a:rPr kumimoji="0" lang="en-US" altLang="ko-KR" sz="1600" b="1" i="0" u="none" strike="noStrike" kern="1200" cap="none" spc="0" normalizeH="0" baseline="0" noProof="0">
                  <a:ln>
                    <a:noFill/>
                  </a:ln>
                  <a:solidFill>
                    <a:srgbClr val="333333"/>
                  </a:solidFill>
                  <a:effectLst/>
                  <a:uLnTx/>
                  <a:uFillTx/>
                  <a:latin typeface="+mn-lt"/>
                  <a:ea typeface="微软雅黑" panose="020B0503020204020204" pitchFamily="34" charset="-122"/>
                  <a:cs typeface="+mn-cs"/>
                </a:rPr>
                <a:t>开发日臻成熟</a:t>
              </a:r>
              <a:endParaRPr kumimoji="0" lang="en-US" altLang="ko-KR" sz="1600" b="1" i="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7434488" y="2443624"/>
            <a:ext cx="1621247" cy="889000"/>
            <a:chOff x="0" y="2906897"/>
            <a:chExt cx="9117785" cy="889000"/>
          </a:xfrm>
        </p:grpSpPr>
        <p:cxnSp>
          <p:nvCxnSpPr>
            <p:cNvPr id="36" name="直接连接符 35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0" name="图片 49" descr="CCA标志_副本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13125" y="3670300"/>
            <a:ext cx="1568450" cy="15830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0" name="MH_Desc_1"/>
          <p:cNvSpPr txBox="1"/>
          <p:nvPr/>
        </p:nvSpPr>
        <p:spPr>
          <a:xfrm>
            <a:off x="421481" y="1008221"/>
            <a:ext cx="1834039" cy="576739"/>
          </a:xfrm>
          <a:prstGeom prst="rect">
            <a:avLst/>
          </a:prstGeom>
          <a:noFill/>
          <a:ln w="9525">
            <a:noFill/>
            <a:miter/>
          </a:ln>
        </p:spPr>
        <p:txBody>
          <a:bodyPr lIns="0" tIns="0" rIns="0" bIns="0"/>
          <a:lstStyle/>
          <a:p>
            <a:pPr lvl="0" algn="l" eaLnBrk="1" hangingPunct="1">
              <a:lnSpc>
                <a:spcPct val="120000"/>
              </a:lnSpc>
            </a:pPr>
            <a:endParaRPr lang="en-US" altLang="zh-CN" sz="1350" dirty="0"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512445" y="6350"/>
            <a:ext cx="8366125" cy="4832350"/>
            <a:chOff x="1164" y="-131"/>
            <a:chExt cx="13175" cy="7610"/>
          </a:xfrm>
        </p:grpSpPr>
        <p:sp>
          <p:nvSpPr>
            <p:cNvPr id="23" name="MH_SubTitle_1"/>
            <p:cNvSpPr>
              <a:spLocks noChangeAspect="1"/>
            </p:cNvSpPr>
            <p:nvPr/>
          </p:nvSpPr>
          <p:spPr bwMode="auto">
            <a:xfrm>
              <a:off x="1164" y="2718"/>
              <a:ext cx="2250" cy="2252"/>
            </a:xfrm>
            <a:prstGeom prst="ellipse">
              <a:avLst/>
            </a:prstGeom>
            <a:solidFill>
              <a:schemeClr val="accent1"/>
            </a:solidFill>
            <a:ln w="76200">
              <a:solidFill>
                <a:srgbClr val="F5BA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ko-KR" sz="1200" b="1" i="0" u="none" strike="noStrike" kern="1200" cap="none" spc="0" normalizeH="0" baseline="0" noProof="0">
                  <a:ln>
                    <a:noFill/>
                  </a:ln>
                  <a:solidFill>
                    <a:srgbClr val="333333"/>
                  </a:solidFill>
                  <a:effectLst/>
                  <a:uLnTx/>
                  <a:uFillTx/>
                  <a:latin typeface="+mn-lt"/>
                  <a:ea typeface="微软雅黑" panose="020B0503020204020204" pitchFamily="34" charset="-122"/>
                  <a:cs typeface="+mn-cs"/>
                </a:rPr>
                <a:t>赛事体制初见雏型</a:t>
              </a:r>
              <a:endParaRPr kumimoji="0" lang="en-US" altLang="ko-KR" sz="1200" b="1" i="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8" name="圆角矩形 7"/>
            <p:cNvSpPr/>
            <p:nvPr/>
          </p:nvSpPr>
          <p:spPr>
            <a:xfrm>
              <a:off x="5400" y="407"/>
              <a:ext cx="1944" cy="629"/>
            </a:xfrm>
            <a:prstGeom prst="roundRect">
              <a:avLst/>
            </a:prstGeom>
            <a:solidFill>
              <a:srgbClr val="F5BA6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350"/>
                <a:t>全国啦啦操联赛分站赛</a:t>
              </a:r>
              <a:endParaRPr lang="zh-CN" altLang="en-US" sz="1350"/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3168" y="5679"/>
              <a:ext cx="2088" cy="648"/>
            </a:xfrm>
            <a:prstGeom prst="roundRect">
              <a:avLst/>
            </a:prstGeom>
            <a:solidFill>
              <a:srgbClr val="F5BA6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350"/>
                <a:t>国际赛事</a:t>
              </a:r>
              <a:endParaRPr lang="zh-CN" altLang="en-US" sz="1350"/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5406" y="2330"/>
              <a:ext cx="1944" cy="683"/>
            </a:xfrm>
            <a:prstGeom prst="roundRect">
              <a:avLst/>
            </a:prstGeom>
            <a:solidFill>
              <a:srgbClr val="F5BA6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350"/>
                <a:t>全国啦啦操锦标赛</a:t>
              </a:r>
              <a:endParaRPr lang="zh-CN" altLang="en-US" sz="1350"/>
            </a:p>
          </p:txBody>
        </p:sp>
        <p:sp>
          <p:nvSpPr>
            <p:cNvPr id="17" name="圆角矩形 16"/>
            <p:cNvSpPr/>
            <p:nvPr/>
          </p:nvSpPr>
          <p:spPr>
            <a:xfrm>
              <a:off x="5394" y="3213"/>
              <a:ext cx="1944" cy="629"/>
            </a:xfrm>
            <a:prstGeom prst="roundRect">
              <a:avLst/>
            </a:prstGeom>
            <a:solidFill>
              <a:srgbClr val="F5BA6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350"/>
                <a:t>中国啦啦操公开赛</a:t>
              </a:r>
              <a:endParaRPr lang="zh-CN" altLang="en-US" sz="1350"/>
            </a:p>
          </p:txBody>
        </p:sp>
        <p:sp>
          <p:nvSpPr>
            <p:cNvPr id="18" name="圆角矩形 17"/>
            <p:cNvSpPr/>
            <p:nvPr/>
          </p:nvSpPr>
          <p:spPr>
            <a:xfrm>
              <a:off x="7884" y="389"/>
              <a:ext cx="1944" cy="647"/>
            </a:xfrm>
            <a:prstGeom prst="roundRect">
              <a:avLst/>
            </a:prstGeom>
            <a:solidFill>
              <a:srgbClr val="F5BA6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350"/>
                <a:t>全国啦啦操联赛总决赛</a:t>
              </a:r>
              <a:endParaRPr lang="zh-CN" altLang="en-US" sz="1350"/>
            </a:p>
          </p:txBody>
        </p:sp>
        <p:sp>
          <p:nvSpPr>
            <p:cNvPr id="19" name="圆角矩形 18"/>
            <p:cNvSpPr/>
            <p:nvPr/>
          </p:nvSpPr>
          <p:spPr>
            <a:xfrm>
              <a:off x="7753" y="2306"/>
              <a:ext cx="1944" cy="719"/>
            </a:xfrm>
            <a:prstGeom prst="roundRect">
              <a:avLst/>
            </a:prstGeom>
            <a:solidFill>
              <a:srgbClr val="F5BA6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350"/>
                <a:t>全国啦啦操冠军赛</a:t>
              </a:r>
              <a:endParaRPr lang="zh-CN" altLang="en-US" sz="1350"/>
            </a:p>
          </p:txBody>
        </p:sp>
        <p:sp>
          <p:nvSpPr>
            <p:cNvPr id="26" name="圆角矩形 25"/>
            <p:cNvSpPr/>
            <p:nvPr/>
          </p:nvSpPr>
          <p:spPr>
            <a:xfrm>
              <a:off x="3168" y="1377"/>
              <a:ext cx="1944" cy="558"/>
            </a:xfrm>
            <a:prstGeom prst="roundRect">
              <a:avLst/>
            </a:prstGeom>
            <a:solidFill>
              <a:srgbClr val="F5BA6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350"/>
                <a:t>国内赛事</a:t>
              </a:r>
              <a:endParaRPr lang="zh-CN" altLang="en-US" sz="1350"/>
            </a:p>
          </p:txBody>
        </p:sp>
        <p:cxnSp>
          <p:nvCxnSpPr>
            <p:cNvPr id="27" name="直接连接符 26"/>
            <p:cNvCxnSpPr>
              <a:stCxn id="23" idx="0"/>
            </p:cNvCxnSpPr>
            <p:nvPr/>
          </p:nvCxnSpPr>
          <p:spPr>
            <a:xfrm flipV="1">
              <a:off x="2289" y="1701"/>
              <a:ext cx="15" cy="10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2304" y="1665"/>
              <a:ext cx="864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>
              <a:stCxn id="23" idx="4"/>
            </p:cNvCxnSpPr>
            <p:nvPr/>
          </p:nvCxnSpPr>
          <p:spPr>
            <a:xfrm flipH="1">
              <a:off x="2286" y="4970"/>
              <a:ext cx="3" cy="103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2286" y="5985"/>
              <a:ext cx="864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>
              <a:stCxn id="26" idx="0"/>
            </p:cNvCxnSpPr>
            <p:nvPr/>
          </p:nvCxnSpPr>
          <p:spPr>
            <a:xfrm flipV="1">
              <a:off x="4140" y="747"/>
              <a:ext cx="0" cy="63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flipV="1">
              <a:off x="4158" y="747"/>
              <a:ext cx="1224" cy="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>
              <a:stCxn id="26" idx="2"/>
            </p:cNvCxnSpPr>
            <p:nvPr/>
          </p:nvCxnSpPr>
          <p:spPr>
            <a:xfrm>
              <a:off x="4140" y="1935"/>
              <a:ext cx="15" cy="73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flipV="1">
              <a:off x="4122" y="2637"/>
              <a:ext cx="1242" cy="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>
              <a:stCxn id="8" idx="3"/>
              <a:endCxn id="18" idx="1"/>
            </p:cNvCxnSpPr>
            <p:nvPr/>
          </p:nvCxnSpPr>
          <p:spPr>
            <a:xfrm flipV="1">
              <a:off x="7344" y="713"/>
              <a:ext cx="540" cy="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>
              <a:stCxn id="10" idx="3"/>
              <a:endCxn id="19" idx="1"/>
            </p:cNvCxnSpPr>
            <p:nvPr/>
          </p:nvCxnSpPr>
          <p:spPr>
            <a:xfrm flipV="1">
              <a:off x="7350" y="2666"/>
              <a:ext cx="403" cy="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接连接符 55"/>
            <p:cNvCxnSpPr>
              <a:stCxn id="18" idx="3"/>
            </p:cNvCxnSpPr>
            <p:nvPr/>
          </p:nvCxnSpPr>
          <p:spPr>
            <a:xfrm flipV="1">
              <a:off x="9828" y="704"/>
              <a:ext cx="738" cy="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/>
            <p:cNvCxnSpPr>
              <a:stCxn id="19" idx="3"/>
            </p:cNvCxnSpPr>
            <p:nvPr/>
          </p:nvCxnSpPr>
          <p:spPr>
            <a:xfrm flipV="1">
              <a:off x="9697" y="2657"/>
              <a:ext cx="738" cy="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>
              <a:off x="12924" y="729"/>
              <a:ext cx="0" cy="262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接连接符 59"/>
            <p:cNvCxnSpPr>
              <a:stCxn id="9" idx="3"/>
            </p:cNvCxnSpPr>
            <p:nvPr/>
          </p:nvCxnSpPr>
          <p:spPr>
            <a:xfrm>
              <a:off x="5256" y="6003"/>
              <a:ext cx="129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圆角矩形 60"/>
            <p:cNvSpPr/>
            <p:nvPr/>
          </p:nvSpPr>
          <p:spPr>
            <a:xfrm>
              <a:off x="10100" y="-131"/>
              <a:ext cx="4239" cy="3925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457200"/>
              <a:r>
                <a:rPr lang="zh-CN" altLang="en-US" sz="1350" dirty="0"/>
                <a:t>通过五年发展，赛事已年均达到</a:t>
              </a:r>
              <a:r>
                <a:rPr lang="en-US" altLang="zh-CN" sz="1350" dirty="0"/>
                <a:t>40</a:t>
              </a:r>
              <a:r>
                <a:rPr lang="zh-CN" altLang="en-US" sz="1350" dirty="0"/>
                <a:t>站，201</a:t>
              </a:r>
              <a:r>
                <a:rPr lang="en-US" altLang="zh-CN" sz="1350" dirty="0"/>
                <a:t>8</a:t>
              </a:r>
              <a:r>
                <a:rPr lang="zh-CN" altLang="en-US" sz="1350" dirty="0"/>
                <a:t>年度可创纪录达</a:t>
              </a:r>
              <a:r>
                <a:rPr lang="en-US" altLang="zh-CN" sz="1350" dirty="0"/>
                <a:t>60</a:t>
              </a:r>
              <a:r>
                <a:rPr lang="zh-CN" altLang="en-US" sz="1350" dirty="0"/>
                <a:t>站左右。深圳、天津、上海、日照、合肥、杭州、江山和江苏南京、无锡、镇江、溧阳、连云港等城市均把啦啦操当成城市名片打造，通过政府购买服务，连续多年办赛，拉动体育旅游，助推体育产业。</a:t>
              </a:r>
              <a:endParaRPr lang="zh-CN" altLang="en-US" sz="1350" dirty="0"/>
            </a:p>
          </p:txBody>
        </p:sp>
        <p:sp>
          <p:nvSpPr>
            <p:cNvPr id="62" name="圆角矩形 61"/>
            <p:cNvSpPr/>
            <p:nvPr/>
          </p:nvSpPr>
          <p:spPr>
            <a:xfrm>
              <a:off x="5868" y="5319"/>
              <a:ext cx="3600" cy="1602"/>
            </a:xfrm>
            <a:prstGeom prst="roundRect">
              <a:avLst/>
            </a:prstGeom>
            <a:solidFill>
              <a:srgbClr val="F5BA6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457200"/>
              <a:r>
                <a:rPr lang="zh-CN" altLang="en-US" sz="1350" dirty="0"/>
                <a:t>加强国际交流，每年组织国内队伍参加啦啦操世锦赛，与欧美日韩等国家的啦啦操队伍同台竞技。</a:t>
              </a:r>
              <a:endParaRPr lang="zh-CN" altLang="en-US" sz="1350" dirty="0"/>
            </a:p>
          </p:txBody>
        </p:sp>
        <p:cxnSp>
          <p:nvCxnSpPr>
            <p:cNvPr id="63" name="直接连接符 62"/>
            <p:cNvCxnSpPr>
              <a:stCxn id="61" idx="2"/>
            </p:cNvCxnSpPr>
            <p:nvPr/>
          </p:nvCxnSpPr>
          <p:spPr>
            <a:xfrm>
              <a:off x="12220" y="3794"/>
              <a:ext cx="147" cy="12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圆角矩形 63"/>
            <p:cNvSpPr/>
            <p:nvPr/>
          </p:nvSpPr>
          <p:spPr>
            <a:xfrm>
              <a:off x="10116" y="4995"/>
              <a:ext cx="4194" cy="2484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457200"/>
              <a:r>
                <a:rPr lang="zh-CN" altLang="en-US" sz="1350" dirty="0"/>
                <a:t>截止201</a:t>
              </a:r>
              <a:r>
                <a:rPr lang="en-US" altLang="zh-CN" sz="1350" dirty="0"/>
                <a:t>7</a:t>
              </a:r>
              <a:r>
                <a:rPr lang="zh-CN" altLang="en-US" sz="1350" dirty="0"/>
                <a:t>年1</a:t>
              </a:r>
              <a:r>
                <a:rPr lang="en-US" altLang="zh-CN" sz="1350" dirty="0"/>
                <a:t>1</a:t>
              </a:r>
              <a:r>
                <a:rPr lang="zh-CN" altLang="en-US" sz="1350" dirty="0"/>
                <a:t>月底的统计资料，每年国内、外各类参加啦啦操比赛的人数已超过</a:t>
              </a:r>
              <a:r>
                <a:rPr lang="en-US" altLang="zh-CN" sz="1350" dirty="0"/>
                <a:t>10</a:t>
              </a:r>
              <a:r>
                <a:rPr lang="zh-CN" altLang="en-US" sz="1350" dirty="0"/>
                <a:t>万人。</a:t>
              </a:r>
              <a:endParaRPr lang="zh-CN" altLang="en-US" sz="1350" dirty="0"/>
            </a:p>
          </p:txBody>
        </p:sp>
        <p:cxnSp>
          <p:nvCxnSpPr>
            <p:cNvPr id="65" name="直接连接符 64"/>
            <p:cNvCxnSpPr/>
            <p:nvPr/>
          </p:nvCxnSpPr>
          <p:spPr>
            <a:xfrm flipV="1">
              <a:off x="9486" y="6111"/>
              <a:ext cx="630" cy="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" name="圆角矩形 2"/>
            <p:cNvSpPr/>
            <p:nvPr/>
          </p:nvSpPr>
          <p:spPr>
            <a:xfrm>
              <a:off x="7541" y="3177"/>
              <a:ext cx="2394" cy="648"/>
            </a:xfrm>
            <a:prstGeom prst="roundRect">
              <a:avLst/>
            </a:prstGeom>
            <a:noFill/>
            <a:ln>
              <a:solidFill>
                <a:srgbClr val="00B050"/>
              </a:solidFill>
              <a:prstDash val="sysDash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lt1"/>
                  </a:solidFill>
                </a14:hiddenFill>
              </a:ext>
            </a:extLst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sz="1350"/>
                <a:t>更多精彩赛事······</a:t>
              </a:r>
              <a:endParaRPr lang="zh-CN" altLang="en-US" sz="1350"/>
            </a:p>
          </p:txBody>
        </p:sp>
        <p:cxnSp>
          <p:nvCxnSpPr>
            <p:cNvPr id="4" name="直接连接符 3"/>
            <p:cNvCxnSpPr>
              <a:stCxn id="3" idx="3"/>
            </p:cNvCxnSpPr>
            <p:nvPr/>
          </p:nvCxnSpPr>
          <p:spPr>
            <a:xfrm>
              <a:off x="9935" y="3501"/>
              <a:ext cx="136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2" name="组合 81"/>
          <p:cNvGrpSpPr/>
          <p:nvPr/>
        </p:nvGrpSpPr>
        <p:grpSpPr>
          <a:xfrm rot="5400000">
            <a:off x="-130434" y="4280813"/>
            <a:ext cx="1208122" cy="539552"/>
            <a:chOff x="0" y="2906897"/>
            <a:chExt cx="9117785" cy="889000"/>
          </a:xfrm>
        </p:grpSpPr>
        <p:cxnSp>
          <p:nvCxnSpPr>
            <p:cNvPr id="83" name="直接连接符 82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接连接符 83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接连接符 84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接连接符 85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接连接符 86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接连接符 87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接连接符 88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接连接符 89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圆角矩形 23"/>
          <p:cNvSpPr/>
          <p:nvPr/>
        </p:nvSpPr>
        <p:spPr>
          <a:xfrm>
            <a:off x="5504815" y="2340134"/>
            <a:ext cx="2560320" cy="2607469"/>
          </a:xfrm>
          <a:prstGeom prst="roundRect">
            <a:avLst/>
          </a:prstGeom>
          <a:solidFill>
            <a:schemeClr val="accent1"/>
          </a:solidFill>
          <a:ln w="12700" cmpd="sng">
            <a:solidFill>
              <a:srgbClr val="00B0F0"/>
            </a:solidFill>
            <a:prstDash val="soli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l"/>
            <a:r>
              <a:rPr lang="en-US" altLang="zh-CN" sz="1350">
                <a:solidFill>
                  <a:schemeClr val="bg1"/>
                </a:solidFill>
              </a:rPr>
              <a:t>2013</a:t>
            </a:r>
            <a:r>
              <a:rPr lang="zh-CN" altLang="en-US" sz="1350">
                <a:solidFill>
                  <a:schemeClr val="bg1"/>
                </a:solidFill>
              </a:rPr>
              <a:t>年我们联合新华社、人民日报、中国教育报、新浪网等国内18家主流媒体，建立了“全国啦啦操新闻委员会”，我们还创办了中国啦啦操官方网站，建设啦啦操微信公众号与服务号，通过新媒体和自媒体鼓与呼。</a:t>
            </a:r>
            <a:endParaRPr lang="zh-CN" altLang="en-US" sz="1350">
              <a:solidFill>
                <a:schemeClr val="bg1"/>
              </a:solidFill>
            </a:endParaRPr>
          </a:p>
          <a:p>
            <a:pPr algn="l"/>
            <a:endParaRPr lang="zh-CN" altLang="en-US" sz="1350">
              <a:solidFill>
                <a:schemeClr val="bg1"/>
              </a:solidFill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5504815" y="2018824"/>
            <a:ext cx="2560320" cy="2607469"/>
          </a:xfrm>
          <a:prstGeom prst="roundRect">
            <a:avLst/>
          </a:prstGeom>
          <a:solidFill>
            <a:schemeClr val="accent1"/>
          </a:solidFill>
          <a:ln w="12700" cmpd="sng">
            <a:solidFill>
              <a:srgbClr val="00B0F0"/>
            </a:solidFill>
            <a:prstDash val="soli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l"/>
            <a:r>
              <a:rPr lang="zh-CN" altLang="en-US" sz="1350">
                <a:solidFill>
                  <a:schemeClr val="bg1"/>
                </a:solidFill>
              </a:rPr>
              <a:t>自</a:t>
            </a:r>
            <a:r>
              <a:rPr lang="en-US" altLang="zh-CN" sz="1350">
                <a:solidFill>
                  <a:schemeClr val="bg1"/>
                </a:solidFill>
              </a:rPr>
              <a:t>2012</a:t>
            </a:r>
            <a:r>
              <a:rPr lang="zh-CN" altLang="en-US" sz="1350">
                <a:solidFill>
                  <a:schemeClr val="bg1"/>
                </a:solidFill>
              </a:rPr>
              <a:t>年，我们先后建立起“全国啦啦操校局长论坛”，和“全国啦啦操科报会”，今年，我们再次聘请</a:t>
            </a:r>
            <a:r>
              <a:rPr lang="en-US" altLang="zh-CN" sz="1350">
                <a:solidFill>
                  <a:schemeClr val="bg1"/>
                </a:solidFill>
              </a:rPr>
              <a:t>“</a:t>
            </a:r>
            <a:r>
              <a:rPr lang="zh-CN" altLang="en-US" sz="1350">
                <a:solidFill>
                  <a:schemeClr val="bg1"/>
                </a:solidFill>
              </a:rPr>
              <a:t>中国啦啦操战略发展顾问</a:t>
            </a:r>
            <a:r>
              <a:rPr lang="en-US" altLang="zh-CN" sz="1350">
                <a:solidFill>
                  <a:schemeClr val="bg1"/>
                </a:solidFill>
              </a:rPr>
              <a:t>”</a:t>
            </a:r>
            <a:r>
              <a:rPr lang="zh-CN" altLang="en-US" sz="1350">
                <a:solidFill>
                  <a:schemeClr val="bg1"/>
                </a:solidFill>
              </a:rPr>
              <a:t>和</a:t>
            </a:r>
            <a:r>
              <a:rPr lang="en-US" altLang="zh-CN" sz="1350">
                <a:solidFill>
                  <a:schemeClr val="bg1"/>
                </a:solidFill>
              </a:rPr>
              <a:t>“</a:t>
            </a:r>
            <a:r>
              <a:rPr lang="zh-CN" altLang="en-US" sz="1350">
                <a:solidFill>
                  <a:schemeClr val="bg1"/>
                </a:solidFill>
              </a:rPr>
              <a:t>中国啦啦操爱心大使</a:t>
            </a:r>
            <a:r>
              <a:rPr lang="en-US" altLang="zh-CN" sz="1350">
                <a:solidFill>
                  <a:schemeClr val="bg1"/>
                </a:solidFill>
              </a:rPr>
              <a:t>”</a:t>
            </a:r>
            <a:r>
              <a:rPr lang="zh-CN" altLang="en-US" sz="1350">
                <a:solidFill>
                  <a:schemeClr val="bg1"/>
                </a:solidFill>
              </a:rPr>
              <a:t>。努力创造宽松和谐发展环境。</a:t>
            </a:r>
            <a:endParaRPr lang="zh-CN" altLang="en-US" sz="1350">
              <a:solidFill>
                <a:schemeClr val="bg1"/>
              </a:solidFill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5527199" y="1740694"/>
            <a:ext cx="2549843" cy="2515553"/>
          </a:xfrm>
          <a:prstGeom prst="roundRect">
            <a:avLst/>
          </a:prstGeom>
          <a:solidFill>
            <a:schemeClr val="accent1"/>
          </a:solidFill>
          <a:ln w="12700" cmpd="sng">
            <a:solidFill>
              <a:srgbClr val="00B0F0"/>
            </a:solidFill>
            <a:prstDash val="soli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l"/>
            <a:r>
              <a:rPr lang="zh-CN" altLang="en-US" sz="1350">
                <a:solidFill>
                  <a:schemeClr val="bg1"/>
                </a:solidFill>
              </a:rPr>
              <a:t>达标和星级运动员体系的建设对项目的发展，发挥重要作用。</a:t>
            </a:r>
            <a:r>
              <a:rPr lang="en-US" altLang="zh-CN" sz="1350">
                <a:solidFill>
                  <a:schemeClr val="bg1"/>
                </a:solidFill>
              </a:rPr>
              <a:t>2015</a:t>
            </a:r>
            <a:r>
              <a:rPr lang="zh-CN" altLang="en-US" sz="1350">
                <a:solidFill>
                  <a:schemeClr val="bg1"/>
                </a:solidFill>
              </a:rPr>
              <a:t>年以来，全面推行</a:t>
            </a:r>
            <a:r>
              <a:rPr lang="en-US" altLang="zh-CN" sz="1350">
                <a:solidFill>
                  <a:schemeClr val="bg1"/>
                </a:solidFill>
              </a:rPr>
              <a:t>“</a:t>
            </a:r>
            <a:r>
              <a:rPr lang="zh-CN" altLang="en-US" sz="1350">
                <a:solidFill>
                  <a:schemeClr val="bg1"/>
                </a:solidFill>
              </a:rPr>
              <a:t>五星技术等级</a:t>
            </a:r>
            <a:r>
              <a:rPr lang="en-US" altLang="zh-CN" sz="1350">
                <a:solidFill>
                  <a:schemeClr val="bg1"/>
                </a:solidFill>
              </a:rPr>
              <a:t>”</a:t>
            </a:r>
            <a:r>
              <a:rPr lang="zh-CN" altLang="en-US" sz="1350">
                <a:solidFill>
                  <a:schemeClr val="bg1"/>
                </a:solidFill>
              </a:rPr>
              <a:t>和</a:t>
            </a:r>
            <a:r>
              <a:rPr lang="en-US" altLang="zh-CN" sz="1350">
                <a:solidFill>
                  <a:schemeClr val="bg1"/>
                </a:solidFill>
              </a:rPr>
              <a:t>“</a:t>
            </a:r>
            <a:r>
              <a:rPr lang="zh-CN" altLang="en-US" sz="1350">
                <a:solidFill>
                  <a:schemeClr val="bg1"/>
                </a:solidFill>
              </a:rPr>
              <a:t>七彩星级</a:t>
            </a:r>
            <a:r>
              <a:rPr lang="en-US" altLang="zh-CN" sz="1350">
                <a:solidFill>
                  <a:schemeClr val="bg1"/>
                </a:solidFill>
              </a:rPr>
              <a:t>”</a:t>
            </a:r>
            <a:r>
              <a:rPr lang="zh-CN" altLang="en-US" sz="1350">
                <a:solidFill>
                  <a:schemeClr val="bg1"/>
                </a:solidFill>
              </a:rPr>
              <a:t>运动员国家标准，打通啦啦操运动员的成长通道。在小升初、中考加试、高水平招生享受国家教育政策。</a:t>
            </a:r>
            <a:endParaRPr lang="zh-CN" altLang="en-US" sz="1350">
              <a:solidFill>
                <a:schemeClr val="bg1"/>
              </a:solidFill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5527040" y="1208088"/>
            <a:ext cx="2526030" cy="2664143"/>
          </a:xfrm>
          <a:prstGeom prst="roundRect">
            <a:avLst/>
          </a:prstGeom>
          <a:solidFill>
            <a:schemeClr val="accent1"/>
          </a:solidFill>
          <a:ln w="12700" cmpd="sng">
            <a:solidFill>
              <a:srgbClr val="00B0F0"/>
            </a:solidFill>
            <a:prstDash val="soli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l"/>
            <a:r>
              <a:rPr lang="zh-CN" altLang="en-US" sz="1350">
                <a:solidFill>
                  <a:schemeClr val="bg1"/>
                </a:solidFill>
              </a:rPr>
              <a:t>短短几年，我们共在全国校园内外，通过与教育部联合开展的</a:t>
            </a:r>
            <a:r>
              <a:rPr lang="en-US" altLang="zh-CN" sz="1350">
                <a:solidFill>
                  <a:schemeClr val="bg1"/>
                </a:solidFill>
              </a:rPr>
              <a:t>“</a:t>
            </a:r>
            <a:r>
              <a:rPr lang="zh-CN" altLang="en-US" sz="1350">
                <a:solidFill>
                  <a:schemeClr val="bg1"/>
                </a:solidFill>
              </a:rPr>
              <a:t>送培</a:t>
            </a:r>
            <a:r>
              <a:rPr lang="en-US" altLang="zh-CN" sz="1350">
                <a:solidFill>
                  <a:schemeClr val="bg1"/>
                </a:solidFill>
              </a:rPr>
              <a:t>”</a:t>
            </a:r>
            <a:r>
              <a:rPr lang="zh-CN" altLang="en-US" sz="1350">
                <a:solidFill>
                  <a:schemeClr val="bg1"/>
                </a:solidFill>
              </a:rPr>
              <a:t>活动，以及啦啦操西部行，培养了</a:t>
            </a:r>
            <a:r>
              <a:rPr lang="en-US" altLang="zh-CN" sz="1350">
                <a:solidFill>
                  <a:schemeClr val="bg1"/>
                </a:solidFill>
              </a:rPr>
              <a:t>6</a:t>
            </a:r>
            <a:r>
              <a:rPr lang="zh-CN" altLang="en-US" sz="1350">
                <a:solidFill>
                  <a:schemeClr val="bg1"/>
                </a:solidFill>
              </a:rPr>
              <a:t>.</a:t>
            </a:r>
            <a:r>
              <a:rPr lang="en-US" altLang="zh-CN" sz="1350">
                <a:solidFill>
                  <a:schemeClr val="bg1"/>
                </a:solidFill>
              </a:rPr>
              <a:t>2</a:t>
            </a:r>
            <a:r>
              <a:rPr lang="zh-CN" altLang="en-US" sz="1350">
                <a:solidFill>
                  <a:schemeClr val="bg1"/>
                </a:solidFill>
              </a:rPr>
              <a:t>万名啦啦操教练员和裁判员，培养了</a:t>
            </a:r>
            <a:r>
              <a:rPr lang="en-US" altLang="zh-CN" sz="1350">
                <a:solidFill>
                  <a:schemeClr val="bg1"/>
                </a:solidFill>
              </a:rPr>
              <a:t>800</a:t>
            </a:r>
            <a:r>
              <a:rPr lang="zh-CN" altLang="en-US" sz="1350">
                <a:solidFill>
                  <a:schemeClr val="bg1"/>
                </a:solidFill>
              </a:rPr>
              <a:t>余名啦啦操导师，累计注册啦啦操运动员超过</a:t>
            </a:r>
            <a:r>
              <a:rPr lang="en-US" altLang="zh-CN" sz="1350">
                <a:solidFill>
                  <a:schemeClr val="bg1"/>
                </a:solidFill>
              </a:rPr>
              <a:t>20</a:t>
            </a:r>
            <a:r>
              <a:rPr lang="zh-CN" altLang="en-US" sz="1350">
                <a:solidFill>
                  <a:schemeClr val="bg1"/>
                </a:solidFill>
              </a:rPr>
              <a:t>万人。</a:t>
            </a:r>
            <a:endParaRPr lang="zh-CN" altLang="en-US" sz="1350">
              <a:solidFill>
                <a:schemeClr val="bg1"/>
              </a:solidFill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5537518" y="781685"/>
            <a:ext cx="2526983" cy="2721293"/>
          </a:xfrm>
          <a:prstGeom prst="roundRect">
            <a:avLst/>
          </a:prstGeom>
          <a:solidFill>
            <a:schemeClr val="accent1"/>
          </a:solidFill>
          <a:ln w="12700" cmpd="sng">
            <a:solidFill>
              <a:srgbClr val="00B0F0"/>
            </a:solidFill>
            <a:prstDash val="soli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l"/>
            <a:r>
              <a:rPr lang="zh-CN" altLang="en-US" sz="1350" dirty="0">
                <a:solidFill>
                  <a:schemeClr val="bg1"/>
                </a:solidFill>
              </a:rPr>
              <a:t>共在</a:t>
            </a:r>
            <a:r>
              <a:rPr lang="en-US" altLang="zh-CN" sz="1350" dirty="0">
                <a:solidFill>
                  <a:schemeClr val="bg1"/>
                </a:solidFill>
              </a:rPr>
              <a:t>31</a:t>
            </a:r>
            <a:r>
              <a:rPr lang="zh-CN" altLang="en-US" sz="1350" dirty="0">
                <a:solidFill>
                  <a:schemeClr val="bg1"/>
                </a:solidFill>
              </a:rPr>
              <a:t>个省市自治区建起省级委员会，在近百个地市建立起地市级委员会，并在三级委员会的框架下，在</a:t>
            </a:r>
            <a:r>
              <a:rPr lang="en-US" altLang="zh-CN" sz="1350" dirty="0" smtClean="0">
                <a:solidFill>
                  <a:schemeClr val="bg1"/>
                </a:solidFill>
              </a:rPr>
              <a:t>38</a:t>
            </a:r>
            <a:r>
              <a:rPr lang="zh-CN" altLang="en-US" sz="1350" dirty="0" smtClean="0">
                <a:solidFill>
                  <a:schemeClr val="bg1"/>
                </a:solidFill>
              </a:rPr>
              <a:t>个</a:t>
            </a:r>
            <a:r>
              <a:rPr lang="zh-CN" altLang="en-US" sz="1350" dirty="0">
                <a:solidFill>
                  <a:schemeClr val="bg1"/>
                </a:solidFill>
              </a:rPr>
              <a:t>城市建设起示范区或实验区，</a:t>
            </a:r>
            <a:r>
              <a:rPr lang="zh-CN" altLang="en-US" sz="1350" dirty="0" smtClean="0">
                <a:solidFill>
                  <a:schemeClr val="bg1"/>
                </a:solidFill>
              </a:rPr>
              <a:t>在约</a:t>
            </a:r>
            <a:r>
              <a:rPr lang="en-US" altLang="zh-CN" sz="1350" dirty="0" smtClean="0">
                <a:solidFill>
                  <a:schemeClr val="bg1"/>
                </a:solidFill>
              </a:rPr>
              <a:t>1900</a:t>
            </a:r>
            <a:r>
              <a:rPr lang="zh-CN" altLang="en-US" sz="1350" dirty="0" smtClean="0">
                <a:solidFill>
                  <a:schemeClr val="bg1"/>
                </a:solidFill>
              </a:rPr>
              <a:t>所</a:t>
            </a:r>
            <a:r>
              <a:rPr lang="zh-CN" altLang="en-US" sz="1350" dirty="0">
                <a:solidFill>
                  <a:schemeClr val="bg1"/>
                </a:solidFill>
              </a:rPr>
              <a:t>学校建设起“示范窗口学校”或“实验校”，建设起</a:t>
            </a:r>
            <a:r>
              <a:rPr lang="en-US" altLang="zh-CN" sz="1350" dirty="0">
                <a:solidFill>
                  <a:schemeClr val="bg1"/>
                </a:solidFill>
              </a:rPr>
              <a:t>1300</a:t>
            </a:r>
            <a:r>
              <a:rPr lang="zh-CN" altLang="en-US" sz="1350" dirty="0">
                <a:solidFill>
                  <a:schemeClr val="bg1"/>
                </a:solidFill>
              </a:rPr>
              <a:t>余个校园星级俱乐部和</a:t>
            </a:r>
            <a:r>
              <a:rPr lang="en-US" altLang="zh-CN" sz="1350" dirty="0">
                <a:solidFill>
                  <a:schemeClr val="bg1"/>
                </a:solidFill>
              </a:rPr>
              <a:t>181</a:t>
            </a:r>
            <a:r>
              <a:rPr lang="zh-CN" altLang="en-US" sz="1350" dirty="0">
                <a:solidFill>
                  <a:schemeClr val="bg1"/>
                </a:solidFill>
              </a:rPr>
              <a:t>个社会培训考级中心。</a:t>
            </a:r>
            <a:endParaRPr lang="zh-CN" altLang="en-US" sz="1350" dirty="0">
              <a:solidFill>
                <a:schemeClr val="bg1"/>
              </a:solidFill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5504974" y="347186"/>
            <a:ext cx="2492216" cy="2835593"/>
          </a:xfrm>
          <a:prstGeom prst="roundRect">
            <a:avLst/>
          </a:prstGeom>
          <a:solidFill>
            <a:schemeClr val="accent1"/>
          </a:solidFill>
          <a:ln w="12700" cmpd="sng">
            <a:solidFill>
              <a:srgbClr val="00B0F0"/>
            </a:solidFill>
            <a:prstDash val="soli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l"/>
            <a:r>
              <a:rPr lang="zh-CN" altLang="en-US" sz="1350">
                <a:solidFill>
                  <a:schemeClr val="bg1"/>
                </a:solidFill>
              </a:rPr>
              <a:t>在体操中心的大力支持下，啦啦操成功地与教育部体卫艺司、学生体育协会和《中国教育报》多部门建立起密切的合作关系；在全国中小学开展了“送培训到基层”公益活动，成功地在全国中小学推出“一球一操”的江阴模式和“一品一操”的金水模式，积极促进啦啦操项目进入第十四届全运会。</a:t>
            </a:r>
            <a:endParaRPr lang="zh-CN" altLang="en-US" sz="1350">
              <a:solidFill>
                <a:schemeClr val="bg1"/>
              </a:solidFill>
            </a:endParaRPr>
          </a:p>
        </p:txBody>
      </p:sp>
      <p:sp>
        <p:nvSpPr>
          <p:cNvPr id="14" name="MH_SubTitle_2"/>
          <p:cNvSpPr>
            <a:spLocks noChangeAspect="1"/>
          </p:cNvSpPr>
          <p:nvPr/>
        </p:nvSpPr>
        <p:spPr bwMode="auto">
          <a:xfrm>
            <a:off x="747713" y="1862614"/>
            <a:ext cx="1417320" cy="1419701"/>
          </a:xfrm>
          <a:prstGeom prst="ellipse">
            <a:avLst/>
          </a:prstGeom>
          <a:solidFill>
            <a:schemeClr val="accent1"/>
          </a:solidFill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ko-KR" sz="1200" b="1" i="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项目推广蓬勃发展</a:t>
            </a:r>
            <a:endParaRPr kumimoji="0" lang="en-US" altLang="ko-KR" sz="1200" b="1" i="0" u="none" strike="noStrike" kern="120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" name="流程图: 可选过程 3"/>
          <p:cNvSpPr/>
          <p:nvPr/>
        </p:nvSpPr>
        <p:spPr>
          <a:xfrm>
            <a:off x="2572703" y="417195"/>
            <a:ext cx="2400776" cy="445770"/>
          </a:xfrm>
          <a:prstGeom prst="flowChartAlternateProces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35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与教育部合作</a:t>
            </a:r>
            <a:endParaRPr lang="zh-CN" altLang="en-US" sz="135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2560320" y="1138238"/>
            <a:ext cx="2423160" cy="49149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35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搭建管理框架</a:t>
            </a:r>
            <a:endParaRPr lang="zh-CN" altLang="en-US" sz="135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2560320" y="1949291"/>
            <a:ext cx="2388870" cy="503396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35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加强师资建设</a:t>
            </a:r>
            <a:endParaRPr lang="zh-CN" altLang="en-US" sz="135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2583656" y="2875598"/>
            <a:ext cx="2376964" cy="457676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35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运动评价体系</a:t>
            </a:r>
            <a:endParaRPr lang="zh-CN" altLang="en-US" sz="135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2583656" y="3709035"/>
            <a:ext cx="2354580" cy="45720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35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注重全面发展</a:t>
            </a:r>
            <a:endParaRPr lang="zh-CN" altLang="en-US" sz="135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6" name="直接连接符 15"/>
          <p:cNvCxnSpPr>
            <a:stCxn id="14" idx="6"/>
          </p:cNvCxnSpPr>
          <p:nvPr/>
        </p:nvCxnSpPr>
        <p:spPr>
          <a:xfrm>
            <a:off x="2165033" y="2572703"/>
            <a:ext cx="212408" cy="47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>
            <a:endCxn id="4" idx="1"/>
          </p:cNvCxnSpPr>
          <p:nvPr/>
        </p:nvCxnSpPr>
        <p:spPr>
          <a:xfrm flipV="1">
            <a:off x="2366010" y="640080"/>
            <a:ext cx="206693" cy="190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V="1">
            <a:off x="2358390" y="1443990"/>
            <a:ext cx="206693" cy="190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V="1">
            <a:off x="2362200" y="3128010"/>
            <a:ext cx="206693" cy="190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V="1">
            <a:off x="2366010" y="3943350"/>
            <a:ext cx="206693" cy="190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H="1">
            <a:off x="2366010" y="634365"/>
            <a:ext cx="11430" cy="40805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等腰三角形 22"/>
          <p:cNvSpPr/>
          <p:nvPr/>
        </p:nvSpPr>
        <p:spPr>
          <a:xfrm rot="5520000">
            <a:off x="5136515" y="464344"/>
            <a:ext cx="270986" cy="351949"/>
          </a:xfrm>
          <a:prstGeom prst="triangle">
            <a:avLst/>
          </a:prstGeom>
          <a:solidFill>
            <a:srgbClr val="FF00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2373630" y="2213610"/>
            <a:ext cx="206693" cy="190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 flipV="1">
            <a:off x="2362200" y="4703445"/>
            <a:ext cx="220980" cy="38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圆角矩形 20"/>
          <p:cNvSpPr/>
          <p:nvPr/>
        </p:nvSpPr>
        <p:spPr>
          <a:xfrm>
            <a:off x="2576036" y="4490085"/>
            <a:ext cx="2354580" cy="45720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35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积极主动宣传</a:t>
            </a:r>
            <a:endParaRPr lang="zh-CN" altLang="en-US" sz="135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2" name="组合 81"/>
          <p:cNvGrpSpPr/>
          <p:nvPr/>
        </p:nvGrpSpPr>
        <p:grpSpPr>
          <a:xfrm rot="5400000">
            <a:off x="13076" y="334288"/>
            <a:ext cx="1208122" cy="539552"/>
            <a:chOff x="0" y="2906897"/>
            <a:chExt cx="9117785" cy="889000"/>
          </a:xfrm>
        </p:grpSpPr>
        <p:cxnSp>
          <p:nvCxnSpPr>
            <p:cNvPr id="83" name="直接连接符 82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接连接符 83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接连接符 84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接连接符 85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接连接符 86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接连接符 87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接连接符 88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接连接符 89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9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2130 L -0.001458 0.151111 " pathEditMode="relative" rAng="0" ptsTypes="">
                                      <p:cBhvr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02 0.155558 L -0.001458 0.317780 " pathEditMode="relative" rAng="0" ptsTypes="">
                                      <p:cBhvr>
                                        <p:cTn id="7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02 0.322224 L -0.001458 0.486668 " pathEditMode="relative" rAng="0" ptsTypes="">
                                      <p:cBhvr>
                                        <p:cTn id="8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decel="5000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58 0.486667 L -0.000208 0.651019 " pathEditMode="relative" rAng="0" ptsTypes="">
                                      <p:cBhvr>
                                        <p:cTn id="9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42" presetClass="path" presetSubtype="0" accel="50000" decel="5000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650926 L -0.001458 0.797778 " pathEditMode="relative" rAng="0" ptsTypes="">
                                      <p:cBhvr>
                                        <p:cTn id="10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ldLvl="0" animBg="1"/>
      <p:bldP spid="12" grpId="0" bldLvl="0" animBg="1"/>
      <p:bldP spid="12" grpId="1" animBg="1"/>
      <p:bldP spid="12" grpId="2" bldLvl="0" animBg="1"/>
      <p:bldP spid="11" grpId="0" bldLvl="0" animBg="1"/>
      <p:bldP spid="11" grpId="1" bldLvl="0" animBg="1"/>
      <p:bldP spid="10" grpId="0" bldLvl="0" animBg="1"/>
      <p:bldP spid="10" grpId="1" bldLvl="0" animBg="1"/>
      <p:bldP spid="9" grpId="0" bldLvl="0" animBg="1"/>
      <p:bldP spid="9" grpId="1" bldLvl="0" animBg="1"/>
      <p:bldP spid="3" grpId="0" animBg="1"/>
      <p:bldP spid="3" grpId="1" animBg="1"/>
      <p:bldP spid="3" grpId="2" animBg="1"/>
      <p:bldP spid="3" grpId="3" bldLvl="0" animBg="1"/>
      <p:bldP spid="3" grpId="4" bldLvl="0" animBg="1"/>
      <p:bldP spid="14" grpId="1" animBg="1"/>
      <p:bldP spid="14" grpId="2" bldLvl="0" animBg="1"/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  <p:bldP spid="23" grpId="0" bldLvl="0" animBg="1"/>
      <p:bldP spid="23" grpId="1" bldLvl="0" animBg="1"/>
      <p:bldP spid="23" grpId="2" bldLvl="0" animBg="1"/>
      <p:bldP spid="23" grpId="3" bldLvl="0" animBg="1"/>
      <p:bldP spid="23" grpId="4" bldLvl="0" animBg="1"/>
      <p:bldP spid="23" grpId="5" bldLvl="0" animBg="1"/>
      <p:bldP spid="21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MH_SubTitle_3"/>
          <p:cNvSpPr>
            <a:spLocks noChangeAspect="1"/>
          </p:cNvSpPr>
          <p:nvPr/>
        </p:nvSpPr>
        <p:spPr bwMode="auto">
          <a:xfrm>
            <a:off x="1117283" y="1771650"/>
            <a:ext cx="1345883" cy="135016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ko-KR" sz="1200" b="1" i="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产</a:t>
            </a:r>
            <a:r>
              <a:rPr kumimoji="0" lang="zh-CN" altLang="en-US" sz="1200" b="1" i="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业</a:t>
            </a:r>
            <a:r>
              <a:rPr kumimoji="0" lang="en-US" altLang="ko-KR" sz="1200" b="1" i="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开发日臻成熟</a:t>
            </a:r>
            <a:endParaRPr kumimoji="0" lang="en-US" altLang="ko-KR" sz="1200" b="1" i="0" u="none" strike="noStrike" kern="120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2845911" y="263366"/>
            <a:ext cx="4925854" cy="1393984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57200" algn="l"/>
            <a:r>
              <a:rPr lang="zh-CN" altLang="en-US" sz="13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每年出版近</a:t>
            </a:r>
            <a:r>
              <a:rPr lang="en-US" altLang="zh-CN" sz="13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  <a:r>
              <a:rPr lang="zh-CN" altLang="en-US" sz="13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套啦啦操规程与教材，为啦啦操的发展奠定理论基础，其中与教育部体卫艺司合编的二版“校园啦啦操”示范套路（</a:t>
            </a:r>
            <a:r>
              <a:rPr lang="en-US" altLang="zh-CN" sz="13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</a:t>
            </a:r>
            <a:r>
              <a:rPr lang="zh-CN" altLang="en-US" sz="13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套），以及啦啦操三版规定套路（20套）、2016版七彩星级普及套路（14套）。</a:t>
            </a:r>
            <a:endParaRPr lang="zh-CN" altLang="en-US" sz="13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2846070" y="1800225"/>
            <a:ext cx="4972050" cy="1303020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57200" algn="l"/>
            <a:r>
              <a:rPr lang="zh-CN" altLang="en-US" sz="135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开发出</a:t>
            </a:r>
            <a:r>
              <a:rPr lang="en-US" altLang="zh-CN" sz="135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  <a:r>
              <a:rPr lang="zh-CN" altLang="en-US" sz="135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余项知识产权的网上报名、网上注册、网上查询、远程证书管理、自动计分系统；开发出啦啦操服装、专用鞋；及啦啦操专用竞赛训练地垫、运动能量补充剂、乳丝运动袜为代表的近20项产品，大部分实现成果转化。</a:t>
            </a:r>
            <a:endParaRPr lang="zh-CN" altLang="en-US" sz="135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5" name="直接连接符 4"/>
          <p:cNvCxnSpPr>
            <a:stCxn id="32" idx="6"/>
            <a:endCxn id="4" idx="1"/>
          </p:cNvCxnSpPr>
          <p:nvPr/>
        </p:nvCxnSpPr>
        <p:spPr>
          <a:xfrm>
            <a:off x="2463165" y="2446973"/>
            <a:ext cx="382905" cy="47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2677478" y="959168"/>
            <a:ext cx="0" cy="304657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>
            <a:endCxn id="3" idx="1"/>
          </p:cNvCxnSpPr>
          <p:nvPr/>
        </p:nvCxnSpPr>
        <p:spPr>
          <a:xfrm>
            <a:off x="2673985" y="960120"/>
            <a:ext cx="171926" cy="4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>
            <a:endCxn id="9" idx="1"/>
          </p:cNvCxnSpPr>
          <p:nvPr/>
        </p:nvCxnSpPr>
        <p:spPr>
          <a:xfrm>
            <a:off x="2677478" y="4005739"/>
            <a:ext cx="149543" cy="47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圆角矩形 8"/>
          <p:cNvSpPr/>
          <p:nvPr/>
        </p:nvSpPr>
        <p:spPr>
          <a:xfrm>
            <a:off x="2827020" y="3358991"/>
            <a:ext cx="4972050" cy="1303020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57200" algn="l"/>
            <a:r>
              <a:rPr lang="zh-CN" altLang="en-US" sz="135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努力开发啦啦操体育文化</a:t>
            </a:r>
            <a:r>
              <a:rPr lang="en-US" altLang="zh-CN" sz="135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IP</a:t>
            </a:r>
            <a:r>
              <a:rPr lang="zh-CN" altLang="en-US" sz="135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，加强商务合作。</a:t>
            </a:r>
            <a:r>
              <a:rPr lang="en-US" altLang="zh-CN" sz="135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2018</a:t>
            </a:r>
            <a:r>
              <a:rPr lang="zh-CN" altLang="en-US" sz="135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年大部分系列赛事基本被相关城市定购完毕，我们还将申办啦啦操亚锦赛和世界杯，与国际啦联在技术、装备和赛事开展合作，越来越多的城市将啦啦操作为城市名片打造。</a:t>
            </a:r>
            <a:endParaRPr lang="zh-CN" altLang="en-US" sz="135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2" name="组合 81"/>
          <p:cNvGrpSpPr/>
          <p:nvPr/>
        </p:nvGrpSpPr>
        <p:grpSpPr>
          <a:xfrm rot="5400000">
            <a:off x="1210051" y="3546753"/>
            <a:ext cx="1208122" cy="539552"/>
            <a:chOff x="0" y="2906897"/>
            <a:chExt cx="9117785" cy="889000"/>
          </a:xfrm>
        </p:grpSpPr>
        <p:cxnSp>
          <p:nvCxnSpPr>
            <p:cNvPr id="83" name="直接连接符 82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接连接符 83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接连接符 84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接连接符 85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接连接符 86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接连接符 87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接连接符 88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接连接符 89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 rot="5400000">
            <a:off x="1161156" y="836573"/>
            <a:ext cx="1208122" cy="539552"/>
            <a:chOff x="0" y="2906897"/>
            <a:chExt cx="9117785" cy="889000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2" grpId="1" bldLvl="0" animBg="1"/>
      <p:bldP spid="3" grpId="0" bldLvl="0" animBg="1"/>
      <p:bldP spid="4" grpId="0" bldLvl="0" animBg="1"/>
      <p:bldP spid="9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 idx="4294967295"/>
          </p:nvPr>
        </p:nvSpPr>
        <p:spPr>
          <a:xfrm>
            <a:off x="2155190" y="243840"/>
            <a:ext cx="5367655" cy="552450"/>
          </a:xfrm>
        </p:spPr>
        <p:txBody>
          <a:bodyPr>
            <a:normAutofit/>
          </a:bodyPr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中国啦啦操</a:t>
            </a:r>
            <a:r>
              <a:rPr lang="zh-CN" altLang="en-US" sz="2800" b="1" dirty="0" smtClean="0">
                <a:solidFill>
                  <a:srgbClr val="A9D4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发展成果缩影</a:t>
            </a:r>
            <a:endParaRPr lang="en-US" sz="3000" b="1" dirty="0">
              <a:solidFill>
                <a:srgbClr val="A9D4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7522753" y="92219"/>
            <a:ext cx="1621247" cy="889000"/>
            <a:chOff x="0" y="2906897"/>
            <a:chExt cx="9117785" cy="889000"/>
          </a:xfrm>
        </p:grpSpPr>
        <p:cxnSp>
          <p:nvCxnSpPr>
            <p:cNvPr id="26" name="直接连接符 25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22831" y="981226"/>
            <a:ext cx="3693221" cy="3554909"/>
            <a:chOff x="260" y="2441"/>
            <a:chExt cx="7512" cy="5598"/>
          </a:xfrm>
        </p:grpSpPr>
        <p:pic>
          <p:nvPicPr>
            <p:cNvPr id="35" name="图片 3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66" y="2441"/>
              <a:ext cx="2157" cy="1474"/>
            </a:xfrm>
            <a:prstGeom prst="rect">
              <a:avLst/>
            </a:prstGeom>
          </p:spPr>
        </p:pic>
        <p:pic>
          <p:nvPicPr>
            <p:cNvPr id="40" name="图片 39"/>
            <p:cNvPicPr>
              <a:picLocks noChangeAspect="1"/>
            </p:cNvPicPr>
            <p:nvPr/>
          </p:nvPicPr>
          <p:blipFill rotWithShape="1">
            <a:blip r:embed="rId2"/>
            <a:srcRect/>
            <a:stretch>
              <a:fillRect/>
            </a:stretch>
          </p:blipFill>
          <p:spPr>
            <a:xfrm>
              <a:off x="2523" y="2441"/>
              <a:ext cx="5249" cy="2976"/>
            </a:xfrm>
            <a:prstGeom prst="rect">
              <a:avLst/>
            </a:prstGeom>
          </p:spPr>
        </p:pic>
        <p:pic>
          <p:nvPicPr>
            <p:cNvPr id="41" name="图片 40" descr="1198"/>
            <p:cNvPicPr>
              <a:picLocks noChangeAspect="1"/>
            </p:cNvPicPr>
            <p:nvPr/>
          </p:nvPicPr>
          <p:blipFill>
            <a:blip r:embed="rId3"/>
            <a:srcRect l="-1953"/>
            <a:stretch>
              <a:fillRect/>
            </a:stretch>
          </p:blipFill>
          <p:spPr>
            <a:xfrm>
              <a:off x="260" y="5524"/>
              <a:ext cx="7511" cy="2515"/>
            </a:xfrm>
            <a:prstGeom prst="rect">
              <a:avLst/>
            </a:prstGeom>
          </p:spPr>
        </p:pic>
        <p:pic>
          <p:nvPicPr>
            <p:cNvPr id="44" name="图片 43" descr="317411830693546241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366" y="3943"/>
              <a:ext cx="2157" cy="1474"/>
            </a:xfrm>
            <a:prstGeom prst="rect">
              <a:avLst/>
            </a:prstGeom>
          </p:spPr>
        </p:pic>
      </p:grpSp>
      <p:cxnSp>
        <p:nvCxnSpPr>
          <p:cNvPr id="19" name="Straight Connector 401"/>
          <p:cNvCxnSpPr/>
          <p:nvPr/>
        </p:nvCxnSpPr>
        <p:spPr>
          <a:xfrm>
            <a:off x="2898800" y="1060406"/>
            <a:ext cx="2446434" cy="0"/>
          </a:xfrm>
          <a:prstGeom prst="line">
            <a:avLst/>
          </a:prstGeom>
          <a:ln>
            <a:solidFill>
              <a:schemeClr val="accent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>
            <a:off x="3801110" y="1132205"/>
            <a:ext cx="4025590" cy="2869565"/>
            <a:chOff x="6003" y="2571"/>
            <a:chExt cx="6320" cy="4541"/>
          </a:xfrm>
        </p:grpSpPr>
        <p:grpSp>
          <p:nvGrpSpPr>
            <p:cNvPr id="4" name="组合 3"/>
            <p:cNvGrpSpPr/>
            <p:nvPr/>
          </p:nvGrpSpPr>
          <p:grpSpPr>
            <a:xfrm rot="5400000">
              <a:off x="3905" y="4674"/>
              <a:ext cx="4536" cy="340"/>
              <a:chOff x="0" y="2906897"/>
              <a:chExt cx="9117785" cy="889000"/>
            </a:xfrm>
          </p:grpSpPr>
          <p:cxnSp>
            <p:nvCxnSpPr>
              <p:cNvPr id="45" name="直接连接符 44"/>
              <p:cNvCxnSpPr/>
              <p:nvPr/>
            </p:nvCxnSpPr>
            <p:spPr>
              <a:xfrm>
                <a:off x="0" y="2906897"/>
                <a:ext cx="911778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/>
              <p:cNvCxnSpPr/>
              <p:nvPr/>
            </p:nvCxnSpPr>
            <p:spPr>
              <a:xfrm>
                <a:off x="0" y="3033897"/>
                <a:ext cx="911778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直接连接符 47"/>
              <p:cNvCxnSpPr/>
              <p:nvPr/>
            </p:nvCxnSpPr>
            <p:spPr>
              <a:xfrm>
                <a:off x="0" y="3160897"/>
                <a:ext cx="911778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直接连接符 48"/>
              <p:cNvCxnSpPr/>
              <p:nvPr/>
            </p:nvCxnSpPr>
            <p:spPr>
              <a:xfrm>
                <a:off x="0" y="3287897"/>
                <a:ext cx="911778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>
                <a:off x="0" y="3414897"/>
                <a:ext cx="911778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/>
              <p:cNvCxnSpPr/>
              <p:nvPr/>
            </p:nvCxnSpPr>
            <p:spPr>
              <a:xfrm>
                <a:off x="0" y="3541897"/>
                <a:ext cx="911778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直接连接符 53"/>
              <p:cNvCxnSpPr/>
              <p:nvPr/>
            </p:nvCxnSpPr>
            <p:spPr>
              <a:xfrm>
                <a:off x="0" y="3668897"/>
                <a:ext cx="911778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直接连接符 54"/>
              <p:cNvCxnSpPr/>
              <p:nvPr/>
            </p:nvCxnSpPr>
            <p:spPr>
              <a:xfrm>
                <a:off x="0" y="3795897"/>
                <a:ext cx="911778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28" name="图片 2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474" y="2571"/>
              <a:ext cx="2939" cy="1958"/>
            </a:xfrm>
            <a:prstGeom prst="rect">
              <a:avLst/>
            </a:prstGeom>
          </p:spPr>
        </p:pic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399" y="4529"/>
              <a:ext cx="2924" cy="2015"/>
            </a:xfrm>
            <a:prstGeom prst="rect">
              <a:avLst/>
            </a:prstGeom>
          </p:spPr>
        </p:pic>
        <p:pic>
          <p:nvPicPr>
            <p:cNvPr id="30" name="图片 29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9399" y="2580"/>
              <a:ext cx="2924" cy="1949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474" y="4529"/>
              <a:ext cx="2950" cy="1966"/>
            </a:xfrm>
            <a:prstGeom prst="rect">
              <a:avLst/>
            </a:prstGeom>
          </p:spPr>
        </p:pic>
      </p:grpSp>
      <p:pic>
        <p:nvPicPr>
          <p:cNvPr id="28674" name="Picture 2" descr="巴川中学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30900" y="3743960"/>
            <a:ext cx="1788160" cy="124333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9701" name="Picture 6" descr="DSC_036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039235" y="3693160"/>
            <a:ext cx="1911350" cy="129413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" name="Picture 4" descr="C:\Users\Administrator\Desktop\6.10\1463882492935930.jpg146388249293593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745095" y="1137920"/>
            <a:ext cx="1398905" cy="185991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50" name="图片 18" descr="141692348225821.jp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719060" y="3094990"/>
            <a:ext cx="1410335" cy="9067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70" name="Picture 9" descr="C:\Users\ken567\Desktop\qwwert\1422858712907565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719060" y="4001770"/>
            <a:ext cx="1410335" cy="101346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组合 81"/>
          <p:cNvGrpSpPr/>
          <p:nvPr/>
        </p:nvGrpSpPr>
        <p:grpSpPr>
          <a:xfrm rot="5400000">
            <a:off x="7197466" y="323493"/>
            <a:ext cx="1208122" cy="539552"/>
            <a:chOff x="0" y="2906897"/>
            <a:chExt cx="9117785" cy="889000"/>
          </a:xfrm>
        </p:grpSpPr>
        <p:cxnSp>
          <p:nvCxnSpPr>
            <p:cNvPr id="83" name="直接连接符 82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接连接符 83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接连接符 84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接连接符 85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接连接符 86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接连接符 87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接连接符 88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接连接符 89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流程图: 摘录 23"/>
          <p:cNvSpPr/>
          <p:nvPr/>
        </p:nvSpPr>
        <p:spPr>
          <a:xfrm rot="1620000">
            <a:off x="6063139" y="1488758"/>
            <a:ext cx="364808" cy="343853"/>
          </a:xfrm>
          <a:prstGeom prst="flowChartExtra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5" name="流程图: 摘录 24"/>
          <p:cNvSpPr/>
          <p:nvPr/>
        </p:nvSpPr>
        <p:spPr>
          <a:xfrm rot="10800000">
            <a:off x="4337209" y="997268"/>
            <a:ext cx="364808" cy="343853"/>
          </a:xfrm>
          <a:prstGeom prst="flowChartExtra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7" name="流程图: 摘录 16"/>
          <p:cNvSpPr/>
          <p:nvPr/>
        </p:nvSpPr>
        <p:spPr>
          <a:xfrm rot="1740000">
            <a:off x="5937409" y="3934778"/>
            <a:ext cx="364808" cy="343853"/>
          </a:xfrm>
          <a:prstGeom prst="flowChartExtra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6" name="流程图: 摘录 15"/>
          <p:cNvSpPr/>
          <p:nvPr/>
        </p:nvSpPr>
        <p:spPr>
          <a:xfrm rot="1620000">
            <a:off x="6025039" y="2639378"/>
            <a:ext cx="364808" cy="343853"/>
          </a:xfrm>
          <a:prstGeom prst="flowChartExtract">
            <a:avLst/>
          </a:prstGeom>
          <a:solidFill>
            <a:srgbClr val="4EC30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8" name="流程图: 摘录 17"/>
          <p:cNvSpPr/>
          <p:nvPr/>
        </p:nvSpPr>
        <p:spPr>
          <a:xfrm rot="19680000">
            <a:off x="2626043" y="2756535"/>
            <a:ext cx="335280" cy="242888"/>
          </a:xfrm>
          <a:prstGeom prst="flowChartExtract">
            <a:avLst/>
          </a:prstGeom>
          <a:solidFill>
            <a:srgbClr val="46FC2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3075" name="MH_Other_1"/>
          <p:cNvSpPr/>
          <p:nvPr/>
        </p:nvSpPr>
        <p:spPr>
          <a:xfrm>
            <a:off x="3883819" y="2223135"/>
            <a:ext cx="1323975" cy="1323975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lstStyle/>
          <a:p>
            <a:pPr lvl="0" eaLnBrk="1" hangingPunct="1"/>
            <a:endParaRPr lang="zh-CN" altLang="en-US" sz="135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076" name="MH_Other_2"/>
          <p:cNvSpPr/>
          <p:nvPr/>
        </p:nvSpPr>
        <p:spPr>
          <a:xfrm>
            <a:off x="4417219" y="3593306"/>
            <a:ext cx="257175" cy="657225"/>
          </a:xfrm>
          <a:prstGeom prst="rect">
            <a:avLst/>
          </a:prstGeom>
          <a:solidFill>
            <a:srgbClr val="CCCCCC"/>
          </a:solidFill>
          <a:ln w="9525">
            <a:noFill/>
            <a:miter/>
          </a:ln>
        </p:spPr>
        <p:txBody>
          <a:bodyPr/>
          <a:lstStyle/>
          <a:p>
            <a:pPr lvl="0" eaLnBrk="1" hangingPunct="1"/>
            <a:endParaRPr lang="zh-CN" altLang="en-US" sz="135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077" name="MH_Other_3"/>
          <p:cNvSpPr/>
          <p:nvPr/>
        </p:nvSpPr>
        <p:spPr>
          <a:xfrm>
            <a:off x="4476750" y="3593306"/>
            <a:ext cx="69056" cy="657225"/>
          </a:xfrm>
          <a:prstGeom prst="rect">
            <a:avLst/>
          </a:prstGeom>
          <a:solidFill>
            <a:srgbClr val="FFFFFF"/>
          </a:solidFill>
          <a:ln w="9525">
            <a:noFill/>
            <a:miter/>
          </a:ln>
        </p:spPr>
        <p:txBody>
          <a:bodyPr/>
          <a:lstStyle/>
          <a:p>
            <a:pPr lvl="0" eaLnBrk="1" hangingPunct="1"/>
            <a:endParaRPr lang="zh-CN" altLang="en-US" sz="135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078" name="MH_Other_4"/>
          <p:cNvSpPr/>
          <p:nvPr/>
        </p:nvSpPr>
        <p:spPr>
          <a:xfrm>
            <a:off x="4354354" y="3959066"/>
            <a:ext cx="384334" cy="789146"/>
          </a:xfrm>
          <a:custGeom>
            <a:avLst/>
            <a:gdLst/>
            <a:ahLst/>
            <a:cxnLst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  <a:cxn ang="0">
                <a:pos x="2147483646" y="0"/>
              </a:cxn>
              <a:cxn ang="0">
                <a:pos x="0" y="2147483646"/>
              </a:cxn>
              <a:cxn ang="0">
                <a:pos x="0" y="2147483646"/>
              </a:cxn>
              <a:cxn ang="0">
                <a:pos x="2147483646" y="2147483646"/>
              </a:cxn>
            </a:cxnLst>
            <a:rect l="0" t="0" r="0" b="0"/>
            <a:pathLst>
              <a:path w="301" h="619">
                <a:moveTo>
                  <a:pt x="49" y="619"/>
                </a:moveTo>
                <a:cubicBezTo>
                  <a:pt x="251" y="619"/>
                  <a:pt x="251" y="619"/>
                  <a:pt x="251" y="619"/>
                </a:cubicBezTo>
                <a:cubicBezTo>
                  <a:pt x="278" y="619"/>
                  <a:pt x="301" y="596"/>
                  <a:pt x="301" y="569"/>
                </a:cubicBezTo>
                <a:cubicBezTo>
                  <a:pt x="301" y="49"/>
                  <a:pt x="301" y="49"/>
                  <a:pt x="301" y="49"/>
                </a:cubicBezTo>
                <a:cubicBezTo>
                  <a:pt x="301" y="22"/>
                  <a:pt x="278" y="0"/>
                  <a:pt x="251" y="0"/>
                </a:cubicBezTo>
                <a:cubicBezTo>
                  <a:pt x="49" y="0"/>
                  <a:pt x="49" y="0"/>
                  <a:pt x="49" y="0"/>
                </a:cubicBezTo>
                <a:cubicBezTo>
                  <a:pt x="22" y="0"/>
                  <a:pt x="0" y="22"/>
                  <a:pt x="0" y="49"/>
                </a:cubicBezTo>
                <a:cubicBezTo>
                  <a:pt x="0" y="569"/>
                  <a:pt x="0" y="569"/>
                  <a:pt x="0" y="569"/>
                </a:cubicBezTo>
                <a:cubicBezTo>
                  <a:pt x="0" y="596"/>
                  <a:pt x="22" y="619"/>
                  <a:pt x="49" y="619"/>
                </a:cubicBezTo>
                <a:close/>
              </a:path>
            </a:pathLst>
          </a:custGeom>
          <a:solidFill>
            <a:srgbClr val="424242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3079" name="MH_Other_5"/>
          <p:cNvSpPr>
            <a:spLocks noEditPoints="1"/>
          </p:cNvSpPr>
          <p:nvPr/>
        </p:nvSpPr>
        <p:spPr>
          <a:xfrm>
            <a:off x="3762375" y="2096929"/>
            <a:ext cx="1569244" cy="1569244"/>
          </a:xfrm>
          <a:custGeom>
            <a:avLst/>
            <a:gdLst/>
            <a:ahLst/>
            <a:cxnLst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  <a:cxn ang="0">
                <a:pos x="2147483646" y="2147483646"/>
              </a:cxn>
              <a:cxn ang="0">
                <a:pos x="0" y="2147483646"/>
              </a:cxn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</a:cxnLst>
            <a:rect l="0" t="0" r="0" b="0"/>
            <a:pathLst>
              <a:path w="1229" h="1229">
                <a:moveTo>
                  <a:pt x="614" y="0"/>
                </a:moveTo>
                <a:cubicBezTo>
                  <a:pt x="954" y="0"/>
                  <a:pt x="1229" y="275"/>
                  <a:pt x="1229" y="614"/>
                </a:cubicBezTo>
                <a:cubicBezTo>
                  <a:pt x="1229" y="954"/>
                  <a:pt x="954" y="1229"/>
                  <a:pt x="614" y="1229"/>
                </a:cubicBezTo>
                <a:cubicBezTo>
                  <a:pt x="614" y="1094"/>
                  <a:pt x="614" y="1094"/>
                  <a:pt x="614" y="1094"/>
                </a:cubicBezTo>
                <a:cubicBezTo>
                  <a:pt x="879" y="1094"/>
                  <a:pt x="1094" y="879"/>
                  <a:pt x="1094" y="614"/>
                </a:cubicBezTo>
                <a:cubicBezTo>
                  <a:pt x="1094" y="349"/>
                  <a:pt x="879" y="134"/>
                  <a:pt x="614" y="134"/>
                </a:cubicBezTo>
                <a:lnTo>
                  <a:pt x="614" y="0"/>
                </a:lnTo>
                <a:close/>
                <a:moveTo>
                  <a:pt x="614" y="1229"/>
                </a:moveTo>
                <a:cubicBezTo>
                  <a:pt x="275" y="1229"/>
                  <a:pt x="0" y="954"/>
                  <a:pt x="0" y="614"/>
                </a:cubicBezTo>
                <a:cubicBezTo>
                  <a:pt x="0" y="275"/>
                  <a:pt x="275" y="0"/>
                  <a:pt x="614" y="0"/>
                </a:cubicBezTo>
                <a:cubicBezTo>
                  <a:pt x="614" y="134"/>
                  <a:pt x="614" y="134"/>
                  <a:pt x="614" y="134"/>
                </a:cubicBezTo>
                <a:cubicBezTo>
                  <a:pt x="349" y="134"/>
                  <a:pt x="134" y="349"/>
                  <a:pt x="134" y="614"/>
                </a:cubicBezTo>
                <a:cubicBezTo>
                  <a:pt x="134" y="879"/>
                  <a:pt x="349" y="1094"/>
                  <a:pt x="614" y="1094"/>
                </a:cubicBezTo>
                <a:lnTo>
                  <a:pt x="614" y="1229"/>
                </a:lnTo>
                <a:close/>
              </a:path>
            </a:pathLst>
          </a:custGeom>
          <a:solidFill>
            <a:srgbClr val="CCCCCC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3080" name="MH_Other_6"/>
          <p:cNvSpPr/>
          <p:nvPr/>
        </p:nvSpPr>
        <p:spPr>
          <a:xfrm>
            <a:off x="4411504" y="4026694"/>
            <a:ext cx="134303" cy="653891"/>
          </a:xfrm>
          <a:custGeom>
            <a:avLst/>
            <a:gdLst/>
            <a:ahLst/>
            <a:cxnLst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  <a:cxn ang="0">
                <a:pos x="2147483646" y="0"/>
              </a:cxn>
              <a:cxn ang="0">
                <a:pos x="0" y="2147483646"/>
              </a:cxn>
              <a:cxn ang="0">
                <a:pos x="0" y="2147483646"/>
              </a:cxn>
              <a:cxn ang="0">
                <a:pos x="2147483646" y="2147483646"/>
              </a:cxn>
            </a:cxnLst>
            <a:rect l="0" t="0" r="0" b="0"/>
            <a:pathLst>
              <a:path w="106" h="512">
                <a:moveTo>
                  <a:pt x="40" y="512"/>
                </a:moveTo>
                <a:cubicBezTo>
                  <a:pt x="106" y="512"/>
                  <a:pt x="106" y="512"/>
                  <a:pt x="106" y="512"/>
                </a:cubicBezTo>
                <a:cubicBezTo>
                  <a:pt x="106" y="0"/>
                  <a:pt x="106" y="0"/>
                  <a:pt x="106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18" y="0"/>
                  <a:pt x="0" y="16"/>
                  <a:pt x="0" y="35"/>
                </a:cubicBezTo>
                <a:cubicBezTo>
                  <a:pt x="0" y="477"/>
                  <a:pt x="0" y="477"/>
                  <a:pt x="0" y="477"/>
                </a:cubicBezTo>
                <a:cubicBezTo>
                  <a:pt x="0" y="496"/>
                  <a:pt x="18" y="512"/>
                  <a:pt x="40" y="512"/>
                </a:cubicBezTo>
                <a:close/>
              </a:path>
            </a:pathLst>
          </a:custGeom>
          <a:solidFill>
            <a:srgbClr val="707070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3081" name="MH_Other_7"/>
          <p:cNvSpPr>
            <a:spLocks noEditPoints="1"/>
          </p:cNvSpPr>
          <p:nvPr/>
        </p:nvSpPr>
        <p:spPr>
          <a:xfrm>
            <a:off x="3840004" y="2174081"/>
            <a:ext cx="1412081" cy="1413510"/>
          </a:xfrm>
          <a:custGeom>
            <a:avLst/>
            <a:gdLst/>
            <a:ahLst/>
            <a:cxnLst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  <a:cxn ang="0">
                <a:pos x="2147483646" y="0"/>
              </a:cxn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0" y="2147483646"/>
              </a:cxn>
              <a:cxn ang="0">
                <a:pos x="2147483646" y="0"/>
              </a:cxn>
            </a:cxnLst>
            <a:rect l="0" t="0" r="0" b="0"/>
            <a:pathLst>
              <a:path w="1106" h="1106">
                <a:moveTo>
                  <a:pt x="553" y="0"/>
                </a:moveTo>
                <a:cubicBezTo>
                  <a:pt x="859" y="0"/>
                  <a:pt x="1106" y="248"/>
                  <a:pt x="1106" y="553"/>
                </a:cubicBezTo>
                <a:cubicBezTo>
                  <a:pt x="1106" y="859"/>
                  <a:pt x="859" y="1106"/>
                  <a:pt x="553" y="1106"/>
                </a:cubicBezTo>
                <a:cubicBezTo>
                  <a:pt x="553" y="1073"/>
                  <a:pt x="553" y="1073"/>
                  <a:pt x="553" y="1073"/>
                </a:cubicBezTo>
                <a:cubicBezTo>
                  <a:pt x="840" y="1073"/>
                  <a:pt x="1073" y="840"/>
                  <a:pt x="1073" y="553"/>
                </a:cubicBezTo>
                <a:cubicBezTo>
                  <a:pt x="1073" y="266"/>
                  <a:pt x="840" y="34"/>
                  <a:pt x="553" y="34"/>
                </a:cubicBezTo>
                <a:lnTo>
                  <a:pt x="553" y="0"/>
                </a:lnTo>
                <a:close/>
                <a:moveTo>
                  <a:pt x="553" y="0"/>
                </a:moveTo>
                <a:cubicBezTo>
                  <a:pt x="553" y="0"/>
                  <a:pt x="553" y="0"/>
                  <a:pt x="553" y="0"/>
                </a:cubicBezTo>
                <a:cubicBezTo>
                  <a:pt x="553" y="34"/>
                  <a:pt x="553" y="34"/>
                  <a:pt x="553" y="34"/>
                </a:cubicBezTo>
                <a:cubicBezTo>
                  <a:pt x="553" y="34"/>
                  <a:pt x="553" y="34"/>
                  <a:pt x="553" y="34"/>
                </a:cubicBezTo>
                <a:cubicBezTo>
                  <a:pt x="266" y="34"/>
                  <a:pt x="34" y="266"/>
                  <a:pt x="34" y="553"/>
                </a:cubicBezTo>
                <a:cubicBezTo>
                  <a:pt x="34" y="840"/>
                  <a:pt x="266" y="1073"/>
                  <a:pt x="553" y="1073"/>
                </a:cubicBezTo>
                <a:cubicBezTo>
                  <a:pt x="553" y="1073"/>
                  <a:pt x="553" y="1073"/>
                  <a:pt x="553" y="1073"/>
                </a:cubicBezTo>
                <a:cubicBezTo>
                  <a:pt x="553" y="1106"/>
                  <a:pt x="553" y="1106"/>
                  <a:pt x="553" y="1106"/>
                </a:cubicBezTo>
                <a:cubicBezTo>
                  <a:pt x="553" y="1106"/>
                  <a:pt x="553" y="1106"/>
                  <a:pt x="553" y="1106"/>
                </a:cubicBezTo>
                <a:cubicBezTo>
                  <a:pt x="248" y="1106"/>
                  <a:pt x="0" y="859"/>
                  <a:pt x="0" y="553"/>
                </a:cubicBezTo>
                <a:cubicBezTo>
                  <a:pt x="0" y="248"/>
                  <a:pt x="248" y="0"/>
                  <a:pt x="553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3082" name="MH_Other_8"/>
          <p:cNvSpPr>
            <a:spLocks noEditPoints="1"/>
          </p:cNvSpPr>
          <p:nvPr/>
        </p:nvSpPr>
        <p:spPr>
          <a:xfrm>
            <a:off x="5354479" y="1552575"/>
            <a:ext cx="370046" cy="371475"/>
          </a:xfrm>
          <a:custGeom>
            <a:avLst/>
            <a:gdLst/>
            <a:ahLst/>
            <a:cxnLst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0" y="2147483646"/>
              </a:cxn>
              <a:cxn ang="0">
                <a:pos x="0" y="2147483646"/>
              </a:cxn>
              <a:cxn ang="0">
                <a:pos x="2147483646" y="2147483646"/>
              </a:cxn>
              <a:cxn ang="0">
                <a:pos x="2147483646" y="2147483646"/>
              </a:cxn>
            </a:cxnLst>
            <a:rect l="0" t="0" r="0" b="0"/>
            <a:pathLst>
              <a:path w="290" h="290">
                <a:moveTo>
                  <a:pt x="145" y="290"/>
                </a:moveTo>
                <a:cubicBezTo>
                  <a:pt x="168" y="290"/>
                  <a:pt x="168" y="290"/>
                  <a:pt x="168" y="290"/>
                </a:cubicBezTo>
                <a:cubicBezTo>
                  <a:pt x="168" y="268"/>
                  <a:pt x="168" y="268"/>
                  <a:pt x="168" y="268"/>
                </a:cubicBezTo>
                <a:cubicBezTo>
                  <a:pt x="185" y="265"/>
                  <a:pt x="202" y="258"/>
                  <a:pt x="216" y="249"/>
                </a:cubicBezTo>
                <a:cubicBezTo>
                  <a:pt x="231" y="264"/>
                  <a:pt x="231" y="264"/>
                  <a:pt x="231" y="264"/>
                </a:cubicBezTo>
                <a:cubicBezTo>
                  <a:pt x="264" y="232"/>
                  <a:pt x="264" y="232"/>
                  <a:pt x="264" y="232"/>
                </a:cubicBezTo>
                <a:cubicBezTo>
                  <a:pt x="248" y="216"/>
                  <a:pt x="248" y="216"/>
                  <a:pt x="248" y="216"/>
                </a:cubicBezTo>
                <a:cubicBezTo>
                  <a:pt x="258" y="202"/>
                  <a:pt x="265" y="186"/>
                  <a:pt x="268" y="168"/>
                </a:cubicBezTo>
                <a:cubicBezTo>
                  <a:pt x="290" y="168"/>
                  <a:pt x="290" y="168"/>
                  <a:pt x="290" y="168"/>
                </a:cubicBezTo>
                <a:cubicBezTo>
                  <a:pt x="290" y="122"/>
                  <a:pt x="290" y="122"/>
                  <a:pt x="290" y="122"/>
                </a:cubicBezTo>
                <a:cubicBezTo>
                  <a:pt x="268" y="122"/>
                  <a:pt x="268" y="122"/>
                  <a:pt x="268" y="122"/>
                </a:cubicBezTo>
                <a:cubicBezTo>
                  <a:pt x="265" y="105"/>
                  <a:pt x="258" y="89"/>
                  <a:pt x="248" y="74"/>
                </a:cubicBezTo>
                <a:cubicBezTo>
                  <a:pt x="264" y="59"/>
                  <a:pt x="264" y="59"/>
                  <a:pt x="264" y="59"/>
                </a:cubicBezTo>
                <a:cubicBezTo>
                  <a:pt x="231" y="27"/>
                  <a:pt x="231" y="27"/>
                  <a:pt x="231" y="27"/>
                </a:cubicBezTo>
                <a:cubicBezTo>
                  <a:pt x="216" y="42"/>
                  <a:pt x="216" y="42"/>
                  <a:pt x="216" y="42"/>
                </a:cubicBezTo>
                <a:cubicBezTo>
                  <a:pt x="202" y="32"/>
                  <a:pt x="185" y="25"/>
                  <a:pt x="168" y="22"/>
                </a:cubicBezTo>
                <a:cubicBezTo>
                  <a:pt x="168" y="0"/>
                  <a:pt x="168" y="0"/>
                  <a:pt x="168" y="0"/>
                </a:cubicBezTo>
                <a:cubicBezTo>
                  <a:pt x="145" y="0"/>
                  <a:pt x="145" y="0"/>
                  <a:pt x="145" y="0"/>
                </a:cubicBezTo>
                <a:cubicBezTo>
                  <a:pt x="145" y="53"/>
                  <a:pt x="145" y="53"/>
                  <a:pt x="145" y="53"/>
                </a:cubicBezTo>
                <a:cubicBezTo>
                  <a:pt x="196" y="53"/>
                  <a:pt x="237" y="94"/>
                  <a:pt x="237" y="145"/>
                </a:cubicBezTo>
                <a:cubicBezTo>
                  <a:pt x="237" y="196"/>
                  <a:pt x="196" y="238"/>
                  <a:pt x="145" y="238"/>
                </a:cubicBezTo>
                <a:lnTo>
                  <a:pt x="145" y="290"/>
                </a:lnTo>
                <a:close/>
                <a:moveTo>
                  <a:pt x="42" y="216"/>
                </a:moveTo>
                <a:cubicBezTo>
                  <a:pt x="26" y="232"/>
                  <a:pt x="26" y="232"/>
                  <a:pt x="26" y="232"/>
                </a:cubicBezTo>
                <a:cubicBezTo>
                  <a:pt x="59" y="264"/>
                  <a:pt x="59" y="264"/>
                  <a:pt x="59" y="264"/>
                </a:cubicBezTo>
                <a:cubicBezTo>
                  <a:pt x="74" y="249"/>
                  <a:pt x="74" y="249"/>
                  <a:pt x="74" y="249"/>
                </a:cubicBezTo>
                <a:cubicBezTo>
                  <a:pt x="88" y="258"/>
                  <a:pt x="105" y="265"/>
                  <a:pt x="122" y="268"/>
                </a:cubicBezTo>
                <a:cubicBezTo>
                  <a:pt x="122" y="290"/>
                  <a:pt x="122" y="290"/>
                  <a:pt x="122" y="290"/>
                </a:cubicBezTo>
                <a:cubicBezTo>
                  <a:pt x="145" y="290"/>
                  <a:pt x="145" y="290"/>
                  <a:pt x="145" y="290"/>
                </a:cubicBezTo>
                <a:cubicBezTo>
                  <a:pt x="145" y="238"/>
                  <a:pt x="145" y="238"/>
                  <a:pt x="145" y="238"/>
                </a:cubicBezTo>
                <a:cubicBezTo>
                  <a:pt x="145" y="238"/>
                  <a:pt x="145" y="238"/>
                  <a:pt x="145" y="238"/>
                </a:cubicBezTo>
                <a:cubicBezTo>
                  <a:pt x="94" y="238"/>
                  <a:pt x="52" y="196"/>
                  <a:pt x="52" y="145"/>
                </a:cubicBezTo>
                <a:cubicBezTo>
                  <a:pt x="52" y="94"/>
                  <a:pt x="94" y="53"/>
                  <a:pt x="145" y="53"/>
                </a:cubicBezTo>
                <a:cubicBezTo>
                  <a:pt x="145" y="53"/>
                  <a:pt x="145" y="53"/>
                  <a:pt x="145" y="53"/>
                </a:cubicBezTo>
                <a:cubicBezTo>
                  <a:pt x="145" y="53"/>
                  <a:pt x="145" y="53"/>
                  <a:pt x="145" y="53"/>
                </a:cubicBezTo>
                <a:cubicBezTo>
                  <a:pt x="145" y="0"/>
                  <a:pt x="145" y="0"/>
                  <a:pt x="145" y="0"/>
                </a:cubicBezTo>
                <a:cubicBezTo>
                  <a:pt x="122" y="0"/>
                  <a:pt x="122" y="0"/>
                  <a:pt x="122" y="0"/>
                </a:cubicBezTo>
                <a:cubicBezTo>
                  <a:pt x="122" y="22"/>
                  <a:pt x="122" y="22"/>
                  <a:pt x="122" y="22"/>
                </a:cubicBezTo>
                <a:cubicBezTo>
                  <a:pt x="105" y="25"/>
                  <a:pt x="88" y="32"/>
                  <a:pt x="74" y="42"/>
                </a:cubicBezTo>
                <a:cubicBezTo>
                  <a:pt x="59" y="27"/>
                  <a:pt x="59" y="27"/>
                  <a:pt x="59" y="27"/>
                </a:cubicBezTo>
                <a:cubicBezTo>
                  <a:pt x="26" y="59"/>
                  <a:pt x="26" y="59"/>
                  <a:pt x="26" y="59"/>
                </a:cubicBezTo>
                <a:cubicBezTo>
                  <a:pt x="42" y="74"/>
                  <a:pt x="42" y="74"/>
                  <a:pt x="42" y="74"/>
                </a:cubicBezTo>
                <a:cubicBezTo>
                  <a:pt x="32" y="89"/>
                  <a:pt x="25" y="105"/>
                  <a:pt x="22" y="122"/>
                </a:cubicBezTo>
                <a:cubicBezTo>
                  <a:pt x="0" y="122"/>
                  <a:pt x="0" y="122"/>
                  <a:pt x="0" y="122"/>
                </a:cubicBezTo>
                <a:cubicBezTo>
                  <a:pt x="0" y="168"/>
                  <a:pt x="0" y="168"/>
                  <a:pt x="0" y="168"/>
                </a:cubicBezTo>
                <a:cubicBezTo>
                  <a:pt x="22" y="168"/>
                  <a:pt x="22" y="168"/>
                  <a:pt x="22" y="168"/>
                </a:cubicBezTo>
                <a:cubicBezTo>
                  <a:pt x="25" y="186"/>
                  <a:pt x="32" y="202"/>
                  <a:pt x="42" y="216"/>
                </a:cubicBezTo>
                <a:close/>
              </a:path>
            </a:pathLst>
          </a:custGeom>
          <a:solidFill>
            <a:srgbClr val="5ABBC4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3083" name="MH_Other_9"/>
          <p:cNvSpPr>
            <a:spLocks noEditPoints="1"/>
          </p:cNvSpPr>
          <p:nvPr/>
        </p:nvSpPr>
        <p:spPr>
          <a:xfrm>
            <a:off x="5722144" y="1751648"/>
            <a:ext cx="238125" cy="239078"/>
          </a:xfrm>
          <a:custGeom>
            <a:avLst/>
            <a:gdLst/>
            <a:ahLst/>
            <a:cxnLst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0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</a:cxnLst>
            <a:rect l="0" t="0" r="0" b="0"/>
            <a:pathLst>
              <a:path w="187" h="187">
                <a:moveTo>
                  <a:pt x="93" y="15"/>
                </a:moveTo>
                <a:cubicBezTo>
                  <a:pt x="102" y="15"/>
                  <a:pt x="110" y="16"/>
                  <a:pt x="118" y="19"/>
                </a:cubicBezTo>
                <a:cubicBezTo>
                  <a:pt x="123" y="5"/>
                  <a:pt x="123" y="5"/>
                  <a:pt x="123" y="5"/>
                </a:cubicBezTo>
                <a:cubicBezTo>
                  <a:pt x="135" y="9"/>
                  <a:pt x="146" y="15"/>
                  <a:pt x="155" y="23"/>
                </a:cubicBezTo>
                <a:cubicBezTo>
                  <a:pt x="145" y="34"/>
                  <a:pt x="145" y="34"/>
                  <a:pt x="145" y="34"/>
                </a:cubicBezTo>
                <a:cubicBezTo>
                  <a:pt x="153" y="41"/>
                  <a:pt x="159" y="49"/>
                  <a:pt x="164" y="58"/>
                </a:cubicBezTo>
                <a:cubicBezTo>
                  <a:pt x="177" y="52"/>
                  <a:pt x="177" y="52"/>
                  <a:pt x="177" y="52"/>
                </a:cubicBezTo>
                <a:cubicBezTo>
                  <a:pt x="183" y="63"/>
                  <a:pt x="186" y="75"/>
                  <a:pt x="187" y="87"/>
                </a:cubicBezTo>
                <a:cubicBezTo>
                  <a:pt x="172" y="88"/>
                  <a:pt x="172" y="88"/>
                  <a:pt x="172" y="88"/>
                </a:cubicBezTo>
                <a:cubicBezTo>
                  <a:pt x="173" y="98"/>
                  <a:pt x="172" y="108"/>
                  <a:pt x="168" y="119"/>
                </a:cubicBezTo>
                <a:cubicBezTo>
                  <a:pt x="182" y="123"/>
                  <a:pt x="182" y="123"/>
                  <a:pt x="182" y="123"/>
                </a:cubicBezTo>
                <a:cubicBezTo>
                  <a:pt x="178" y="135"/>
                  <a:pt x="172" y="146"/>
                  <a:pt x="164" y="155"/>
                </a:cubicBezTo>
                <a:cubicBezTo>
                  <a:pt x="153" y="145"/>
                  <a:pt x="153" y="145"/>
                  <a:pt x="153" y="145"/>
                </a:cubicBezTo>
                <a:cubicBezTo>
                  <a:pt x="146" y="153"/>
                  <a:pt x="138" y="160"/>
                  <a:pt x="129" y="164"/>
                </a:cubicBezTo>
                <a:cubicBezTo>
                  <a:pt x="135" y="178"/>
                  <a:pt x="135" y="178"/>
                  <a:pt x="135" y="178"/>
                </a:cubicBezTo>
                <a:cubicBezTo>
                  <a:pt x="124" y="183"/>
                  <a:pt x="112" y="186"/>
                  <a:pt x="100" y="187"/>
                </a:cubicBezTo>
                <a:cubicBezTo>
                  <a:pt x="99" y="172"/>
                  <a:pt x="99" y="172"/>
                  <a:pt x="99" y="172"/>
                </a:cubicBezTo>
                <a:cubicBezTo>
                  <a:pt x="97" y="172"/>
                  <a:pt x="95" y="172"/>
                  <a:pt x="93" y="172"/>
                </a:cubicBezTo>
                <a:cubicBezTo>
                  <a:pt x="93" y="132"/>
                  <a:pt x="93" y="132"/>
                  <a:pt x="93" y="132"/>
                </a:cubicBezTo>
                <a:cubicBezTo>
                  <a:pt x="109" y="132"/>
                  <a:pt x="124" y="122"/>
                  <a:pt x="130" y="106"/>
                </a:cubicBezTo>
                <a:cubicBezTo>
                  <a:pt x="136" y="86"/>
                  <a:pt x="126" y="64"/>
                  <a:pt x="105" y="57"/>
                </a:cubicBezTo>
                <a:cubicBezTo>
                  <a:pt x="101" y="56"/>
                  <a:pt x="97" y="55"/>
                  <a:pt x="93" y="55"/>
                </a:cubicBezTo>
                <a:lnTo>
                  <a:pt x="93" y="15"/>
                </a:lnTo>
                <a:close/>
                <a:moveTo>
                  <a:pt x="23" y="129"/>
                </a:moveTo>
                <a:cubicBezTo>
                  <a:pt x="9" y="135"/>
                  <a:pt x="9" y="135"/>
                  <a:pt x="9" y="135"/>
                </a:cubicBezTo>
                <a:cubicBezTo>
                  <a:pt x="4" y="125"/>
                  <a:pt x="1" y="113"/>
                  <a:pt x="0" y="100"/>
                </a:cubicBezTo>
                <a:cubicBezTo>
                  <a:pt x="15" y="99"/>
                  <a:pt x="15" y="99"/>
                  <a:pt x="15" y="99"/>
                </a:cubicBezTo>
                <a:cubicBezTo>
                  <a:pt x="14" y="89"/>
                  <a:pt x="15" y="79"/>
                  <a:pt x="19" y="69"/>
                </a:cubicBezTo>
                <a:cubicBezTo>
                  <a:pt x="4" y="64"/>
                  <a:pt x="4" y="64"/>
                  <a:pt x="4" y="64"/>
                </a:cubicBezTo>
                <a:cubicBezTo>
                  <a:pt x="8" y="52"/>
                  <a:pt x="15" y="41"/>
                  <a:pt x="23" y="32"/>
                </a:cubicBezTo>
                <a:cubicBezTo>
                  <a:pt x="34" y="42"/>
                  <a:pt x="34" y="42"/>
                  <a:pt x="34" y="42"/>
                </a:cubicBezTo>
                <a:cubicBezTo>
                  <a:pt x="41" y="34"/>
                  <a:pt x="49" y="28"/>
                  <a:pt x="58" y="23"/>
                </a:cubicBezTo>
                <a:cubicBezTo>
                  <a:pt x="51" y="10"/>
                  <a:pt x="51" y="10"/>
                  <a:pt x="51" y="10"/>
                </a:cubicBezTo>
                <a:cubicBezTo>
                  <a:pt x="62" y="4"/>
                  <a:pt x="74" y="1"/>
                  <a:pt x="87" y="0"/>
                </a:cubicBezTo>
                <a:cubicBezTo>
                  <a:pt x="88" y="15"/>
                  <a:pt x="88" y="15"/>
                  <a:pt x="88" y="15"/>
                </a:cubicBezTo>
                <a:cubicBezTo>
                  <a:pt x="90" y="15"/>
                  <a:pt x="92" y="15"/>
                  <a:pt x="93" y="15"/>
                </a:cubicBezTo>
                <a:cubicBezTo>
                  <a:pt x="93" y="55"/>
                  <a:pt x="93" y="55"/>
                  <a:pt x="93" y="55"/>
                </a:cubicBezTo>
                <a:cubicBezTo>
                  <a:pt x="77" y="55"/>
                  <a:pt x="62" y="65"/>
                  <a:pt x="57" y="81"/>
                </a:cubicBezTo>
                <a:cubicBezTo>
                  <a:pt x="50" y="101"/>
                  <a:pt x="61" y="123"/>
                  <a:pt x="81" y="130"/>
                </a:cubicBezTo>
                <a:cubicBezTo>
                  <a:pt x="85" y="131"/>
                  <a:pt x="89" y="132"/>
                  <a:pt x="93" y="132"/>
                </a:cubicBezTo>
                <a:cubicBezTo>
                  <a:pt x="93" y="172"/>
                  <a:pt x="93" y="172"/>
                  <a:pt x="93" y="172"/>
                </a:cubicBezTo>
                <a:cubicBezTo>
                  <a:pt x="85" y="172"/>
                  <a:pt x="77" y="171"/>
                  <a:pt x="68" y="168"/>
                </a:cubicBezTo>
                <a:cubicBezTo>
                  <a:pt x="64" y="183"/>
                  <a:pt x="64" y="183"/>
                  <a:pt x="64" y="183"/>
                </a:cubicBezTo>
                <a:cubicBezTo>
                  <a:pt x="52" y="179"/>
                  <a:pt x="41" y="172"/>
                  <a:pt x="32" y="164"/>
                </a:cubicBezTo>
                <a:cubicBezTo>
                  <a:pt x="42" y="153"/>
                  <a:pt x="42" y="153"/>
                  <a:pt x="42" y="153"/>
                </a:cubicBezTo>
                <a:cubicBezTo>
                  <a:pt x="34" y="146"/>
                  <a:pt x="27" y="138"/>
                  <a:pt x="23" y="129"/>
                </a:cubicBezTo>
                <a:close/>
              </a:path>
            </a:pathLst>
          </a:custGeom>
          <a:solidFill>
            <a:srgbClr val="5ABBC4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3084" name="MH_Other_10"/>
          <p:cNvSpPr>
            <a:spLocks noEditPoints="1"/>
          </p:cNvSpPr>
          <p:nvPr/>
        </p:nvSpPr>
        <p:spPr>
          <a:xfrm>
            <a:off x="5716429" y="1478756"/>
            <a:ext cx="247650" cy="247650"/>
          </a:xfrm>
          <a:custGeom>
            <a:avLst/>
            <a:gdLst/>
            <a:ahLst/>
            <a:cxnLst>
              <a:cxn ang="0">
                <a:pos x="2147483646" y="2147483646"/>
              </a:cxn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</a:cxnLst>
            <a:rect l="0" t="0" r="0" b="0"/>
            <a:pathLst>
              <a:path w="195" h="194">
                <a:moveTo>
                  <a:pt x="104" y="29"/>
                </a:moveTo>
                <a:cubicBezTo>
                  <a:pt x="107" y="0"/>
                  <a:pt x="107" y="0"/>
                  <a:pt x="107" y="0"/>
                </a:cubicBezTo>
                <a:cubicBezTo>
                  <a:pt x="121" y="1"/>
                  <a:pt x="136" y="5"/>
                  <a:pt x="148" y="13"/>
                </a:cubicBezTo>
                <a:cubicBezTo>
                  <a:pt x="133" y="38"/>
                  <a:pt x="133" y="38"/>
                  <a:pt x="133" y="38"/>
                </a:cubicBezTo>
                <a:cubicBezTo>
                  <a:pt x="142" y="43"/>
                  <a:pt x="150" y="50"/>
                  <a:pt x="155" y="59"/>
                </a:cubicBezTo>
                <a:cubicBezTo>
                  <a:pt x="180" y="43"/>
                  <a:pt x="180" y="43"/>
                  <a:pt x="180" y="43"/>
                </a:cubicBezTo>
                <a:cubicBezTo>
                  <a:pt x="184" y="49"/>
                  <a:pt x="187" y="55"/>
                  <a:pt x="190" y="62"/>
                </a:cubicBezTo>
                <a:cubicBezTo>
                  <a:pt x="192" y="69"/>
                  <a:pt x="194" y="76"/>
                  <a:pt x="195" y="83"/>
                </a:cubicBezTo>
                <a:cubicBezTo>
                  <a:pt x="166" y="87"/>
                  <a:pt x="166" y="87"/>
                  <a:pt x="166" y="87"/>
                </a:cubicBezTo>
                <a:cubicBezTo>
                  <a:pt x="168" y="98"/>
                  <a:pt x="167" y="108"/>
                  <a:pt x="164" y="118"/>
                </a:cubicBezTo>
                <a:cubicBezTo>
                  <a:pt x="192" y="127"/>
                  <a:pt x="192" y="127"/>
                  <a:pt x="192" y="127"/>
                </a:cubicBezTo>
                <a:cubicBezTo>
                  <a:pt x="187" y="140"/>
                  <a:pt x="180" y="153"/>
                  <a:pt x="169" y="164"/>
                </a:cubicBezTo>
                <a:cubicBezTo>
                  <a:pt x="148" y="144"/>
                  <a:pt x="148" y="144"/>
                  <a:pt x="148" y="144"/>
                </a:cubicBezTo>
                <a:cubicBezTo>
                  <a:pt x="141" y="151"/>
                  <a:pt x="133" y="157"/>
                  <a:pt x="123" y="161"/>
                </a:cubicBezTo>
                <a:cubicBezTo>
                  <a:pt x="123" y="161"/>
                  <a:pt x="123" y="161"/>
                  <a:pt x="123" y="161"/>
                </a:cubicBezTo>
                <a:cubicBezTo>
                  <a:pt x="133" y="188"/>
                  <a:pt x="133" y="188"/>
                  <a:pt x="133" y="188"/>
                </a:cubicBezTo>
                <a:cubicBezTo>
                  <a:pt x="122" y="192"/>
                  <a:pt x="110" y="194"/>
                  <a:pt x="99" y="194"/>
                </a:cubicBezTo>
                <a:cubicBezTo>
                  <a:pt x="99" y="154"/>
                  <a:pt x="99" y="154"/>
                  <a:pt x="99" y="154"/>
                </a:cubicBezTo>
                <a:cubicBezTo>
                  <a:pt x="105" y="154"/>
                  <a:pt x="112" y="153"/>
                  <a:pt x="119" y="150"/>
                </a:cubicBezTo>
                <a:cubicBezTo>
                  <a:pt x="148" y="139"/>
                  <a:pt x="163" y="106"/>
                  <a:pt x="152" y="77"/>
                </a:cubicBezTo>
                <a:cubicBezTo>
                  <a:pt x="143" y="54"/>
                  <a:pt x="121" y="40"/>
                  <a:pt x="99" y="40"/>
                </a:cubicBezTo>
                <a:cubicBezTo>
                  <a:pt x="99" y="28"/>
                  <a:pt x="99" y="28"/>
                  <a:pt x="99" y="28"/>
                </a:cubicBezTo>
                <a:cubicBezTo>
                  <a:pt x="100" y="28"/>
                  <a:pt x="102" y="29"/>
                  <a:pt x="104" y="29"/>
                </a:cubicBezTo>
                <a:close/>
                <a:moveTo>
                  <a:pt x="99" y="194"/>
                </a:moveTo>
                <a:cubicBezTo>
                  <a:pt x="96" y="194"/>
                  <a:pt x="93" y="194"/>
                  <a:pt x="90" y="194"/>
                </a:cubicBezTo>
                <a:cubicBezTo>
                  <a:pt x="93" y="165"/>
                  <a:pt x="93" y="165"/>
                  <a:pt x="93" y="165"/>
                </a:cubicBezTo>
                <a:cubicBezTo>
                  <a:pt x="82" y="164"/>
                  <a:pt x="73" y="161"/>
                  <a:pt x="64" y="156"/>
                </a:cubicBezTo>
                <a:cubicBezTo>
                  <a:pt x="49" y="181"/>
                  <a:pt x="49" y="181"/>
                  <a:pt x="49" y="181"/>
                </a:cubicBezTo>
                <a:cubicBezTo>
                  <a:pt x="37" y="174"/>
                  <a:pt x="26" y="164"/>
                  <a:pt x="17" y="151"/>
                </a:cubicBezTo>
                <a:cubicBezTo>
                  <a:pt x="42" y="135"/>
                  <a:pt x="42" y="135"/>
                  <a:pt x="42" y="135"/>
                </a:cubicBezTo>
                <a:cubicBezTo>
                  <a:pt x="39" y="131"/>
                  <a:pt x="36" y="126"/>
                  <a:pt x="35" y="121"/>
                </a:cubicBezTo>
                <a:cubicBezTo>
                  <a:pt x="33" y="116"/>
                  <a:pt x="31" y="111"/>
                  <a:pt x="31" y="106"/>
                </a:cubicBezTo>
                <a:cubicBezTo>
                  <a:pt x="2" y="111"/>
                  <a:pt x="2" y="111"/>
                  <a:pt x="2" y="111"/>
                </a:cubicBezTo>
                <a:cubicBezTo>
                  <a:pt x="0" y="96"/>
                  <a:pt x="1" y="81"/>
                  <a:pt x="6" y="67"/>
                </a:cubicBezTo>
                <a:cubicBezTo>
                  <a:pt x="33" y="76"/>
                  <a:pt x="33" y="76"/>
                  <a:pt x="33" y="76"/>
                </a:cubicBezTo>
                <a:cubicBezTo>
                  <a:pt x="36" y="66"/>
                  <a:pt x="42" y="57"/>
                  <a:pt x="49" y="50"/>
                </a:cubicBezTo>
                <a:cubicBezTo>
                  <a:pt x="28" y="30"/>
                  <a:pt x="28" y="30"/>
                  <a:pt x="28" y="30"/>
                </a:cubicBezTo>
                <a:cubicBezTo>
                  <a:pt x="37" y="19"/>
                  <a:pt x="50" y="11"/>
                  <a:pt x="64" y="6"/>
                </a:cubicBezTo>
                <a:cubicBezTo>
                  <a:pt x="74" y="33"/>
                  <a:pt x="74" y="33"/>
                  <a:pt x="74" y="33"/>
                </a:cubicBezTo>
                <a:cubicBezTo>
                  <a:pt x="82" y="30"/>
                  <a:pt x="90" y="28"/>
                  <a:pt x="99" y="28"/>
                </a:cubicBezTo>
                <a:cubicBezTo>
                  <a:pt x="99" y="40"/>
                  <a:pt x="99" y="40"/>
                  <a:pt x="99" y="40"/>
                </a:cubicBezTo>
                <a:cubicBezTo>
                  <a:pt x="92" y="40"/>
                  <a:pt x="85" y="41"/>
                  <a:pt x="78" y="44"/>
                </a:cubicBezTo>
                <a:cubicBezTo>
                  <a:pt x="49" y="55"/>
                  <a:pt x="34" y="88"/>
                  <a:pt x="45" y="117"/>
                </a:cubicBezTo>
                <a:cubicBezTo>
                  <a:pt x="54" y="140"/>
                  <a:pt x="76" y="154"/>
                  <a:pt x="99" y="154"/>
                </a:cubicBezTo>
                <a:lnTo>
                  <a:pt x="99" y="194"/>
                </a:lnTo>
                <a:close/>
              </a:path>
            </a:pathLst>
          </a:custGeom>
          <a:solidFill>
            <a:srgbClr val="89C6AC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3085" name="MH_Other_11"/>
          <p:cNvSpPr/>
          <p:nvPr/>
        </p:nvSpPr>
        <p:spPr>
          <a:xfrm>
            <a:off x="3042285" y="2847023"/>
            <a:ext cx="200978" cy="274796"/>
          </a:xfrm>
          <a:custGeom>
            <a:avLst/>
            <a:gdLst/>
            <a:ahLst/>
            <a:cxnLst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</a:cxnLst>
            <a:rect l="0" t="0" r="0" b="0"/>
            <a:pathLst>
              <a:path w="158" h="216">
                <a:moveTo>
                  <a:pt x="106" y="85"/>
                </a:moveTo>
                <a:cubicBezTo>
                  <a:pt x="106" y="190"/>
                  <a:pt x="106" y="190"/>
                  <a:pt x="106" y="190"/>
                </a:cubicBezTo>
                <a:cubicBezTo>
                  <a:pt x="106" y="204"/>
                  <a:pt x="94" y="216"/>
                  <a:pt x="80" y="216"/>
                </a:cubicBezTo>
                <a:cubicBezTo>
                  <a:pt x="80" y="216"/>
                  <a:pt x="80" y="216"/>
                  <a:pt x="80" y="216"/>
                </a:cubicBezTo>
                <a:cubicBezTo>
                  <a:pt x="65" y="216"/>
                  <a:pt x="54" y="204"/>
                  <a:pt x="54" y="190"/>
                </a:cubicBezTo>
                <a:cubicBezTo>
                  <a:pt x="54" y="85"/>
                  <a:pt x="54" y="85"/>
                  <a:pt x="54" y="85"/>
                </a:cubicBezTo>
                <a:cubicBezTo>
                  <a:pt x="18" y="85"/>
                  <a:pt x="18" y="85"/>
                  <a:pt x="18" y="85"/>
                </a:cubicBezTo>
                <a:cubicBezTo>
                  <a:pt x="3" y="85"/>
                  <a:pt x="0" y="72"/>
                  <a:pt x="11" y="62"/>
                </a:cubicBezTo>
                <a:cubicBezTo>
                  <a:pt x="61" y="12"/>
                  <a:pt x="61" y="12"/>
                  <a:pt x="61" y="12"/>
                </a:cubicBezTo>
                <a:cubicBezTo>
                  <a:pt x="73" y="0"/>
                  <a:pt x="85" y="0"/>
                  <a:pt x="98" y="12"/>
                </a:cubicBezTo>
                <a:cubicBezTo>
                  <a:pt x="149" y="62"/>
                  <a:pt x="149" y="62"/>
                  <a:pt x="149" y="62"/>
                </a:cubicBezTo>
                <a:cubicBezTo>
                  <a:pt x="158" y="71"/>
                  <a:pt x="157" y="85"/>
                  <a:pt x="139" y="85"/>
                </a:cubicBezTo>
                <a:lnTo>
                  <a:pt x="106" y="85"/>
                </a:lnTo>
                <a:close/>
              </a:path>
            </a:pathLst>
          </a:custGeom>
          <a:solidFill>
            <a:srgbClr val="F06D17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3086" name="MH_Other_12"/>
          <p:cNvSpPr/>
          <p:nvPr/>
        </p:nvSpPr>
        <p:spPr>
          <a:xfrm>
            <a:off x="2976563" y="2645569"/>
            <a:ext cx="495300" cy="347663"/>
          </a:xfrm>
          <a:custGeom>
            <a:avLst/>
            <a:gdLst/>
            <a:ahLst/>
            <a:cxnLst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0" y="2147483646"/>
              </a:cxn>
              <a:cxn ang="0">
                <a:pos x="0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</a:cxnLst>
            <a:rect l="0" t="0" r="0" b="0"/>
            <a:pathLst>
              <a:path w="388" h="272">
                <a:moveTo>
                  <a:pt x="308" y="99"/>
                </a:moveTo>
                <a:cubicBezTo>
                  <a:pt x="354" y="108"/>
                  <a:pt x="388" y="143"/>
                  <a:pt x="388" y="184"/>
                </a:cubicBezTo>
                <a:cubicBezTo>
                  <a:pt x="388" y="184"/>
                  <a:pt x="388" y="184"/>
                  <a:pt x="388" y="184"/>
                </a:cubicBezTo>
                <a:cubicBezTo>
                  <a:pt x="388" y="227"/>
                  <a:pt x="352" y="262"/>
                  <a:pt x="304" y="270"/>
                </a:cubicBezTo>
                <a:cubicBezTo>
                  <a:pt x="304" y="186"/>
                  <a:pt x="304" y="186"/>
                  <a:pt x="304" y="186"/>
                </a:cubicBezTo>
                <a:cubicBezTo>
                  <a:pt x="304" y="175"/>
                  <a:pt x="300" y="165"/>
                  <a:pt x="293" y="158"/>
                </a:cubicBezTo>
                <a:cubicBezTo>
                  <a:pt x="286" y="151"/>
                  <a:pt x="276" y="147"/>
                  <a:pt x="266" y="147"/>
                </a:cubicBezTo>
                <a:cubicBezTo>
                  <a:pt x="255" y="147"/>
                  <a:pt x="245" y="151"/>
                  <a:pt x="238" y="158"/>
                </a:cubicBezTo>
                <a:cubicBezTo>
                  <a:pt x="231" y="165"/>
                  <a:pt x="227" y="175"/>
                  <a:pt x="227" y="186"/>
                </a:cubicBezTo>
                <a:cubicBezTo>
                  <a:pt x="227" y="272"/>
                  <a:pt x="227" y="272"/>
                  <a:pt x="227" y="272"/>
                </a:cubicBezTo>
                <a:cubicBezTo>
                  <a:pt x="170" y="272"/>
                  <a:pt x="170" y="272"/>
                  <a:pt x="170" y="272"/>
                </a:cubicBezTo>
                <a:cubicBezTo>
                  <a:pt x="170" y="255"/>
                  <a:pt x="170" y="255"/>
                  <a:pt x="170" y="255"/>
                </a:cubicBezTo>
                <a:cubicBezTo>
                  <a:pt x="190" y="255"/>
                  <a:pt x="190" y="255"/>
                  <a:pt x="190" y="255"/>
                </a:cubicBezTo>
                <a:cubicBezTo>
                  <a:pt x="196" y="255"/>
                  <a:pt x="202" y="253"/>
                  <a:pt x="206" y="251"/>
                </a:cubicBezTo>
                <a:cubicBezTo>
                  <a:pt x="211" y="248"/>
                  <a:pt x="215" y="244"/>
                  <a:pt x="217" y="239"/>
                </a:cubicBezTo>
                <a:cubicBezTo>
                  <a:pt x="218" y="234"/>
                  <a:pt x="219" y="229"/>
                  <a:pt x="217" y="224"/>
                </a:cubicBezTo>
                <a:cubicBezTo>
                  <a:pt x="216" y="219"/>
                  <a:pt x="213" y="214"/>
                  <a:pt x="209" y="210"/>
                </a:cubicBezTo>
                <a:cubicBezTo>
                  <a:pt x="158" y="160"/>
                  <a:pt x="158" y="160"/>
                  <a:pt x="158" y="160"/>
                </a:cubicBezTo>
                <a:cubicBezTo>
                  <a:pt x="149" y="151"/>
                  <a:pt x="140" y="147"/>
                  <a:pt x="131" y="147"/>
                </a:cubicBezTo>
                <a:cubicBezTo>
                  <a:pt x="121" y="147"/>
                  <a:pt x="112" y="152"/>
                  <a:pt x="103" y="160"/>
                </a:cubicBezTo>
                <a:cubicBezTo>
                  <a:pt x="53" y="210"/>
                  <a:pt x="53" y="210"/>
                  <a:pt x="53" y="210"/>
                </a:cubicBezTo>
                <a:cubicBezTo>
                  <a:pt x="48" y="215"/>
                  <a:pt x="45" y="220"/>
                  <a:pt x="44" y="225"/>
                </a:cubicBezTo>
                <a:cubicBezTo>
                  <a:pt x="42" y="230"/>
                  <a:pt x="42" y="235"/>
                  <a:pt x="44" y="239"/>
                </a:cubicBezTo>
                <a:cubicBezTo>
                  <a:pt x="46" y="244"/>
                  <a:pt x="49" y="248"/>
                  <a:pt x="54" y="251"/>
                </a:cubicBezTo>
                <a:cubicBezTo>
                  <a:pt x="58" y="253"/>
                  <a:pt x="63" y="255"/>
                  <a:pt x="69" y="255"/>
                </a:cubicBezTo>
                <a:cubicBezTo>
                  <a:pt x="92" y="255"/>
                  <a:pt x="92" y="255"/>
                  <a:pt x="92" y="255"/>
                </a:cubicBezTo>
                <a:cubicBezTo>
                  <a:pt x="92" y="271"/>
                  <a:pt x="92" y="271"/>
                  <a:pt x="92" y="271"/>
                </a:cubicBezTo>
                <a:cubicBezTo>
                  <a:pt x="40" y="266"/>
                  <a:pt x="0" y="229"/>
                  <a:pt x="0" y="184"/>
                </a:cubicBezTo>
                <a:cubicBezTo>
                  <a:pt x="0" y="184"/>
                  <a:pt x="0" y="184"/>
                  <a:pt x="0" y="184"/>
                </a:cubicBezTo>
                <a:cubicBezTo>
                  <a:pt x="0" y="143"/>
                  <a:pt x="34" y="108"/>
                  <a:pt x="80" y="99"/>
                </a:cubicBezTo>
                <a:cubicBezTo>
                  <a:pt x="80" y="98"/>
                  <a:pt x="80" y="97"/>
                  <a:pt x="80" y="96"/>
                </a:cubicBezTo>
                <a:cubicBezTo>
                  <a:pt x="80" y="43"/>
                  <a:pt x="131" y="0"/>
                  <a:pt x="194" y="0"/>
                </a:cubicBezTo>
                <a:cubicBezTo>
                  <a:pt x="257" y="0"/>
                  <a:pt x="308" y="43"/>
                  <a:pt x="308" y="96"/>
                </a:cubicBezTo>
                <a:cubicBezTo>
                  <a:pt x="308" y="97"/>
                  <a:pt x="308" y="98"/>
                  <a:pt x="308" y="99"/>
                </a:cubicBezTo>
                <a:close/>
              </a:path>
            </a:pathLst>
          </a:custGeom>
          <a:solidFill>
            <a:srgbClr val="5ABBC4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3087" name="MH_Other_13"/>
          <p:cNvSpPr/>
          <p:nvPr/>
        </p:nvSpPr>
        <p:spPr>
          <a:xfrm>
            <a:off x="3213735" y="2850356"/>
            <a:ext cx="202406" cy="276225"/>
          </a:xfrm>
          <a:custGeom>
            <a:avLst/>
            <a:gdLst/>
            <a:ahLst/>
            <a:cxnLst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</a:cxnLst>
            <a:rect l="0" t="0" r="0" b="0"/>
            <a:pathLst>
              <a:path w="158" h="216">
                <a:moveTo>
                  <a:pt x="106" y="131"/>
                </a:moveTo>
                <a:cubicBezTo>
                  <a:pt x="106" y="26"/>
                  <a:pt x="106" y="26"/>
                  <a:pt x="106" y="26"/>
                </a:cubicBezTo>
                <a:cubicBezTo>
                  <a:pt x="106" y="12"/>
                  <a:pt x="94" y="0"/>
                  <a:pt x="80" y="0"/>
                </a:cubicBezTo>
                <a:cubicBezTo>
                  <a:pt x="80" y="0"/>
                  <a:pt x="80" y="0"/>
                  <a:pt x="80" y="0"/>
                </a:cubicBezTo>
                <a:cubicBezTo>
                  <a:pt x="65" y="0"/>
                  <a:pt x="54" y="12"/>
                  <a:pt x="54" y="26"/>
                </a:cubicBezTo>
                <a:cubicBezTo>
                  <a:pt x="54" y="131"/>
                  <a:pt x="54" y="131"/>
                  <a:pt x="54" y="131"/>
                </a:cubicBezTo>
                <a:cubicBezTo>
                  <a:pt x="18" y="131"/>
                  <a:pt x="18" y="131"/>
                  <a:pt x="18" y="131"/>
                </a:cubicBezTo>
                <a:cubicBezTo>
                  <a:pt x="3" y="131"/>
                  <a:pt x="0" y="143"/>
                  <a:pt x="10" y="153"/>
                </a:cubicBezTo>
                <a:cubicBezTo>
                  <a:pt x="61" y="203"/>
                  <a:pt x="61" y="203"/>
                  <a:pt x="61" y="203"/>
                </a:cubicBezTo>
                <a:cubicBezTo>
                  <a:pt x="73" y="216"/>
                  <a:pt x="85" y="216"/>
                  <a:pt x="98" y="203"/>
                </a:cubicBezTo>
                <a:cubicBezTo>
                  <a:pt x="149" y="153"/>
                  <a:pt x="149" y="153"/>
                  <a:pt x="149" y="153"/>
                </a:cubicBezTo>
                <a:cubicBezTo>
                  <a:pt x="158" y="144"/>
                  <a:pt x="156" y="131"/>
                  <a:pt x="138" y="131"/>
                </a:cubicBezTo>
                <a:lnTo>
                  <a:pt x="106" y="131"/>
                </a:lnTo>
                <a:close/>
              </a:path>
            </a:pathLst>
          </a:custGeom>
          <a:solidFill>
            <a:srgbClr val="FFA600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3088" name="MH_Other_14"/>
          <p:cNvSpPr/>
          <p:nvPr/>
        </p:nvSpPr>
        <p:spPr>
          <a:xfrm>
            <a:off x="3249454" y="3781425"/>
            <a:ext cx="300990" cy="228600"/>
          </a:xfrm>
          <a:custGeom>
            <a:avLst/>
            <a:gdLst/>
            <a:ahLst/>
            <a:cxnLst>
              <a:cxn ang="0">
                <a:pos x="2147483646" y="0"/>
              </a:cxn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0" y="2147483646"/>
              </a:cxn>
              <a:cxn ang="0">
                <a:pos x="0" y="2147483646"/>
              </a:cxn>
              <a:cxn ang="0">
                <a:pos x="2147483646" y="2147483646"/>
              </a:cxn>
              <a:cxn ang="0">
                <a:pos x="2147483646" y="0"/>
              </a:cxn>
            </a:cxnLst>
            <a:rect l="0" t="0" r="0" b="0"/>
            <a:pathLst>
              <a:path w="236" h="180">
                <a:moveTo>
                  <a:pt x="90" y="0"/>
                </a:moveTo>
                <a:cubicBezTo>
                  <a:pt x="155" y="0"/>
                  <a:pt x="155" y="0"/>
                  <a:pt x="155" y="0"/>
                </a:cubicBezTo>
                <a:cubicBezTo>
                  <a:pt x="180" y="0"/>
                  <a:pt x="202" y="10"/>
                  <a:pt x="219" y="26"/>
                </a:cubicBezTo>
                <a:cubicBezTo>
                  <a:pt x="226" y="34"/>
                  <a:pt x="232" y="42"/>
                  <a:pt x="236" y="51"/>
                </a:cubicBezTo>
                <a:cubicBezTo>
                  <a:pt x="187" y="51"/>
                  <a:pt x="187" y="51"/>
                  <a:pt x="187" y="51"/>
                </a:cubicBezTo>
                <a:cubicBezTo>
                  <a:pt x="178" y="44"/>
                  <a:pt x="167" y="40"/>
                  <a:pt x="155" y="40"/>
                </a:cubicBezTo>
                <a:cubicBezTo>
                  <a:pt x="90" y="40"/>
                  <a:pt x="90" y="40"/>
                  <a:pt x="90" y="40"/>
                </a:cubicBezTo>
                <a:cubicBezTo>
                  <a:pt x="76" y="40"/>
                  <a:pt x="64" y="46"/>
                  <a:pt x="55" y="55"/>
                </a:cubicBezTo>
                <a:cubicBezTo>
                  <a:pt x="46" y="64"/>
                  <a:pt x="40" y="76"/>
                  <a:pt x="40" y="90"/>
                </a:cubicBezTo>
                <a:cubicBezTo>
                  <a:pt x="40" y="90"/>
                  <a:pt x="40" y="90"/>
                  <a:pt x="40" y="90"/>
                </a:cubicBezTo>
                <a:cubicBezTo>
                  <a:pt x="40" y="104"/>
                  <a:pt x="46" y="116"/>
                  <a:pt x="55" y="125"/>
                </a:cubicBezTo>
                <a:cubicBezTo>
                  <a:pt x="64" y="134"/>
                  <a:pt x="76" y="140"/>
                  <a:pt x="90" y="140"/>
                </a:cubicBezTo>
                <a:cubicBezTo>
                  <a:pt x="155" y="140"/>
                  <a:pt x="155" y="140"/>
                  <a:pt x="155" y="140"/>
                </a:cubicBezTo>
                <a:cubicBezTo>
                  <a:pt x="167" y="140"/>
                  <a:pt x="178" y="135"/>
                  <a:pt x="187" y="128"/>
                </a:cubicBezTo>
                <a:cubicBezTo>
                  <a:pt x="236" y="128"/>
                  <a:pt x="236" y="128"/>
                  <a:pt x="236" y="128"/>
                </a:cubicBezTo>
                <a:cubicBezTo>
                  <a:pt x="232" y="138"/>
                  <a:pt x="226" y="146"/>
                  <a:pt x="219" y="153"/>
                </a:cubicBezTo>
                <a:cubicBezTo>
                  <a:pt x="202" y="170"/>
                  <a:pt x="180" y="180"/>
                  <a:pt x="155" y="180"/>
                </a:cubicBezTo>
                <a:cubicBezTo>
                  <a:pt x="90" y="180"/>
                  <a:pt x="90" y="180"/>
                  <a:pt x="90" y="180"/>
                </a:cubicBezTo>
                <a:cubicBezTo>
                  <a:pt x="65" y="180"/>
                  <a:pt x="43" y="170"/>
                  <a:pt x="27" y="153"/>
                </a:cubicBezTo>
                <a:cubicBezTo>
                  <a:pt x="10" y="137"/>
                  <a:pt x="0" y="115"/>
                  <a:pt x="0" y="90"/>
                </a:cubicBezTo>
                <a:cubicBezTo>
                  <a:pt x="0" y="90"/>
                  <a:pt x="0" y="90"/>
                  <a:pt x="0" y="90"/>
                </a:cubicBezTo>
                <a:cubicBezTo>
                  <a:pt x="0" y="65"/>
                  <a:pt x="10" y="43"/>
                  <a:pt x="27" y="26"/>
                </a:cubicBezTo>
                <a:cubicBezTo>
                  <a:pt x="43" y="10"/>
                  <a:pt x="65" y="0"/>
                  <a:pt x="90" y="0"/>
                </a:cubicBezTo>
                <a:close/>
              </a:path>
            </a:pathLst>
          </a:custGeom>
          <a:solidFill>
            <a:srgbClr val="89C6AC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3089" name="MH_Other_15"/>
          <p:cNvSpPr/>
          <p:nvPr/>
        </p:nvSpPr>
        <p:spPr>
          <a:xfrm>
            <a:off x="3605213" y="3781425"/>
            <a:ext cx="301466" cy="228600"/>
          </a:xfrm>
          <a:custGeom>
            <a:avLst/>
            <a:gdLst/>
            <a:ahLst/>
            <a:cxnLst>
              <a:cxn ang="0">
                <a:pos x="2147483646" y="0"/>
              </a:cxn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0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0" y="2147483646"/>
              </a:cxn>
              <a:cxn ang="0">
                <a:pos x="2147483646" y="2147483646"/>
              </a:cxn>
              <a:cxn ang="0">
                <a:pos x="2147483646" y="0"/>
              </a:cxn>
            </a:cxnLst>
            <a:rect l="0" t="0" r="0" b="0"/>
            <a:pathLst>
              <a:path w="236" h="180">
                <a:moveTo>
                  <a:pt x="81" y="0"/>
                </a:moveTo>
                <a:cubicBezTo>
                  <a:pt x="146" y="0"/>
                  <a:pt x="146" y="0"/>
                  <a:pt x="146" y="0"/>
                </a:cubicBezTo>
                <a:cubicBezTo>
                  <a:pt x="170" y="0"/>
                  <a:pt x="193" y="10"/>
                  <a:pt x="209" y="26"/>
                </a:cubicBezTo>
                <a:cubicBezTo>
                  <a:pt x="226" y="43"/>
                  <a:pt x="236" y="65"/>
                  <a:pt x="236" y="90"/>
                </a:cubicBezTo>
                <a:cubicBezTo>
                  <a:pt x="236" y="90"/>
                  <a:pt x="236" y="90"/>
                  <a:pt x="236" y="90"/>
                </a:cubicBezTo>
                <a:cubicBezTo>
                  <a:pt x="236" y="115"/>
                  <a:pt x="226" y="137"/>
                  <a:pt x="209" y="153"/>
                </a:cubicBezTo>
                <a:cubicBezTo>
                  <a:pt x="193" y="170"/>
                  <a:pt x="170" y="180"/>
                  <a:pt x="146" y="180"/>
                </a:cubicBezTo>
                <a:cubicBezTo>
                  <a:pt x="81" y="180"/>
                  <a:pt x="81" y="180"/>
                  <a:pt x="81" y="180"/>
                </a:cubicBezTo>
                <a:cubicBezTo>
                  <a:pt x="56" y="180"/>
                  <a:pt x="33" y="170"/>
                  <a:pt x="17" y="153"/>
                </a:cubicBezTo>
                <a:cubicBezTo>
                  <a:pt x="10" y="146"/>
                  <a:pt x="4" y="138"/>
                  <a:pt x="0" y="128"/>
                </a:cubicBezTo>
                <a:cubicBezTo>
                  <a:pt x="49" y="128"/>
                  <a:pt x="49" y="128"/>
                  <a:pt x="49" y="128"/>
                </a:cubicBezTo>
                <a:cubicBezTo>
                  <a:pt x="58" y="135"/>
                  <a:pt x="69" y="140"/>
                  <a:pt x="81" y="140"/>
                </a:cubicBezTo>
                <a:cubicBezTo>
                  <a:pt x="146" y="140"/>
                  <a:pt x="146" y="140"/>
                  <a:pt x="146" y="140"/>
                </a:cubicBezTo>
                <a:cubicBezTo>
                  <a:pt x="159" y="140"/>
                  <a:pt x="172" y="134"/>
                  <a:pt x="181" y="125"/>
                </a:cubicBezTo>
                <a:cubicBezTo>
                  <a:pt x="190" y="116"/>
                  <a:pt x="196" y="104"/>
                  <a:pt x="196" y="90"/>
                </a:cubicBezTo>
                <a:cubicBezTo>
                  <a:pt x="196" y="90"/>
                  <a:pt x="196" y="90"/>
                  <a:pt x="196" y="90"/>
                </a:cubicBezTo>
                <a:cubicBezTo>
                  <a:pt x="196" y="76"/>
                  <a:pt x="190" y="64"/>
                  <a:pt x="181" y="55"/>
                </a:cubicBezTo>
                <a:cubicBezTo>
                  <a:pt x="172" y="46"/>
                  <a:pt x="159" y="40"/>
                  <a:pt x="146" y="40"/>
                </a:cubicBezTo>
                <a:cubicBezTo>
                  <a:pt x="81" y="40"/>
                  <a:pt x="81" y="40"/>
                  <a:pt x="81" y="40"/>
                </a:cubicBezTo>
                <a:cubicBezTo>
                  <a:pt x="69" y="40"/>
                  <a:pt x="58" y="44"/>
                  <a:pt x="49" y="51"/>
                </a:cubicBezTo>
                <a:cubicBezTo>
                  <a:pt x="0" y="51"/>
                  <a:pt x="0" y="51"/>
                  <a:pt x="0" y="51"/>
                </a:cubicBezTo>
                <a:cubicBezTo>
                  <a:pt x="4" y="42"/>
                  <a:pt x="10" y="34"/>
                  <a:pt x="17" y="26"/>
                </a:cubicBezTo>
                <a:cubicBezTo>
                  <a:pt x="33" y="10"/>
                  <a:pt x="56" y="0"/>
                  <a:pt x="81" y="0"/>
                </a:cubicBezTo>
                <a:close/>
              </a:path>
            </a:pathLst>
          </a:custGeom>
          <a:solidFill>
            <a:srgbClr val="FFA600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3090" name="MH_Other_16"/>
          <p:cNvSpPr/>
          <p:nvPr/>
        </p:nvSpPr>
        <p:spPr>
          <a:xfrm>
            <a:off x="3459004" y="3871913"/>
            <a:ext cx="254794" cy="46673"/>
          </a:xfrm>
          <a:custGeom>
            <a:avLst/>
            <a:gdLst/>
            <a:ahLst/>
            <a:cxnLst>
              <a:cxn ang="0">
                <a:pos x="2147483646" y="0"/>
              </a:cxn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0" y="2147483646"/>
              </a:cxn>
              <a:cxn ang="0">
                <a:pos x="0" y="2147483646"/>
              </a:cxn>
              <a:cxn ang="0">
                <a:pos x="2147483646" y="0"/>
              </a:cxn>
            </a:cxnLst>
            <a:rect l="0" t="0" r="0" b="0"/>
            <a:pathLst>
              <a:path w="199" h="37">
                <a:moveTo>
                  <a:pt x="19" y="0"/>
                </a:moveTo>
                <a:cubicBezTo>
                  <a:pt x="181" y="0"/>
                  <a:pt x="181" y="0"/>
                  <a:pt x="181" y="0"/>
                </a:cubicBezTo>
                <a:cubicBezTo>
                  <a:pt x="191" y="0"/>
                  <a:pt x="199" y="9"/>
                  <a:pt x="199" y="19"/>
                </a:cubicBezTo>
                <a:cubicBezTo>
                  <a:pt x="199" y="19"/>
                  <a:pt x="199" y="19"/>
                  <a:pt x="199" y="19"/>
                </a:cubicBezTo>
                <a:cubicBezTo>
                  <a:pt x="199" y="29"/>
                  <a:pt x="191" y="37"/>
                  <a:pt x="181" y="37"/>
                </a:cubicBezTo>
                <a:cubicBezTo>
                  <a:pt x="19" y="37"/>
                  <a:pt x="19" y="37"/>
                  <a:pt x="19" y="37"/>
                </a:cubicBezTo>
                <a:cubicBezTo>
                  <a:pt x="8" y="37"/>
                  <a:pt x="0" y="29"/>
                  <a:pt x="0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9"/>
                  <a:pt x="8" y="0"/>
                  <a:pt x="19" y="0"/>
                </a:cubicBezTo>
                <a:close/>
              </a:path>
            </a:pathLst>
          </a:custGeom>
          <a:solidFill>
            <a:srgbClr val="5ABBC4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3091" name="MH_Other_17"/>
          <p:cNvSpPr/>
          <p:nvPr/>
        </p:nvSpPr>
        <p:spPr>
          <a:xfrm>
            <a:off x="4281488" y="1594485"/>
            <a:ext cx="503873" cy="11906"/>
          </a:xfrm>
          <a:prstGeom prst="rect">
            <a:avLst/>
          </a:prstGeom>
          <a:solidFill>
            <a:srgbClr val="707070"/>
          </a:solidFill>
          <a:ln w="9525">
            <a:noFill/>
            <a:miter/>
          </a:ln>
        </p:spPr>
        <p:txBody>
          <a:bodyPr/>
          <a:lstStyle/>
          <a:p>
            <a:pPr lvl="0" eaLnBrk="1" hangingPunct="1"/>
            <a:endParaRPr lang="zh-CN" altLang="en-US" sz="135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092" name="MH_Other_18"/>
          <p:cNvSpPr/>
          <p:nvPr/>
        </p:nvSpPr>
        <p:spPr>
          <a:xfrm>
            <a:off x="4694873" y="1323023"/>
            <a:ext cx="90488" cy="271463"/>
          </a:xfrm>
          <a:prstGeom prst="rect">
            <a:avLst/>
          </a:prstGeom>
          <a:solidFill>
            <a:srgbClr val="F06D17"/>
          </a:solidFill>
          <a:ln w="9525">
            <a:noFill/>
            <a:miter/>
          </a:ln>
        </p:spPr>
        <p:txBody>
          <a:bodyPr/>
          <a:lstStyle/>
          <a:p>
            <a:pPr lvl="0" eaLnBrk="1" hangingPunct="1"/>
            <a:endParaRPr lang="zh-CN" altLang="en-US" sz="135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093" name="MH_Other_19"/>
          <p:cNvSpPr/>
          <p:nvPr/>
        </p:nvSpPr>
        <p:spPr>
          <a:xfrm>
            <a:off x="4591050" y="1425416"/>
            <a:ext cx="90488" cy="169069"/>
          </a:xfrm>
          <a:prstGeom prst="rect">
            <a:avLst/>
          </a:prstGeom>
          <a:solidFill>
            <a:srgbClr val="5ABBC4"/>
          </a:solidFill>
          <a:ln w="9525">
            <a:noFill/>
            <a:miter/>
          </a:ln>
        </p:spPr>
        <p:txBody>
          <a:bodyPr/>
          <a:lstStyle/>
          <a:p>
            <a:pPr lvl="0" eaLnBrk="1" hangingPunct="1"/>
            <a:endParaRPr lang="zh-CN" altLang="en-US" sz="135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094" name="MH_Other_20"/>
          <p:cNvSpPr/>
          <p:nvPr/>
        </p:nvSpPr>
        <p:spPr>
          <a:xfrm>
            <a:off x="4488656" y="1482566"/>
            <a:ext cx="88106" cy="111919"/>
          </a:xfrm>
          <a:prstGeom prst="rect">
            <a:avLst/>
          </a:prstGeom>
          <a:solidFill>
            <a:srgbClr val="FFA600"/>
          </a:solidFill>
          <a:ln w="9525">
            <a:noFill/>
            <a:miter/>
          </a:ln>
        </p:spPr>
        <p:txBody>
          <a:bodyPr/>
          <a:lstStyle/>
          <a:p>
            <a:pPr lvl="0" eaLnBrk="1" hangingPunct="1"/>
            <a:endParaRPr lang="zh-CN" altLang="en-US" sz="135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095" name="MH_Other_21"/>
          <p:cNvSpPr/>
          <p:nvPr/>
        </p:nvSpPr>
        <p:spPr>
          <a:xfrm>
            <a:off x="4383881" y="1430179"/>
            <a:ext cx="89535" cy="164306"/>
          </a:xfrm>
          <a:prstGeom prst="rect">
            <a:avLst/>
          </a:prstGeom>
          <a:solidFill>
            <a:srgbClr val="F27076"/>
          </a:solidFill>
          <a:ln w="9525">
            <a:noFill/>
            <a:miter/>
          </a:ln>
        </p:spPr>
        <p:txBody>
          <a:bodyPr/>
          <a:lstStyle/>
          <a:p>
            <a:pPr lvl="0" eaLnBrk="1" hangingPunct="1"/>
            <a:endParaRPr lang="zh-CN" altLang="en-US" sz="135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096" name="MH_Other_22"/>
          <p:cNvSpPr/>
          <p:nvPr/>
        </p:nvSpPr>
        <p:spPr>
          <a:xfrm>
            <a:off x="4281488" y="1476375"/>
            <a:ext cx="89535" cy="118110"/>
          </a:xfrm>
          <a:prstGeom prst="rect">
            <a:avLst/>
          </a:prstGeom>
          <a:solidFill>
            <a:srgbClr val="24575C"/>
          </a:solidFill>
          <a:ln w="9525">
            <a:noFill/>
            <a:miter/>
          </a:ln>
        </p:spPr>
        <p:txBody>
          <a:bodyPr/>
          <a:lstStyle/>
          <a:p>
            <a:pPr lvl="0" eaLnBrk="1" hangingPunct="1"/>
            <a:endParaRPr lang="zh-CN" altLang="en-US" sz="135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097" name="MH_Other_23"/>
          <p:cNvSpPr/>
          <p:nvPr/>
        </p:nvSpPr>
        <p:spPr>
          <a:xfrm>
            <a:off x="4204335" y="1440656"/>
            <a:ext cx="47625" cy="49054"/>
          </a:xfrm>
          <a:prstGeom prst="ellipse">
            <a:avLst/>
          </a:prstGeom>
          <a:solidFill>
            <a:srgbClr val="F27076"/>
          </a:solidFill>
          <a:ln w="9525">
            <a:noFill/>
          </a:ln>
        </p:spPr>
        <p:txBody>
          <a:bodyPr/>
          <a:lstStyle/>
          <a:p>
            <a:pPr lvl="0" eaLnBrk="1" hangingPunct="1"/>
            <a:endParaRPr lang="zh-CN" altLang="en-US" sz="135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098" name="MH_Other_24"/>
          <p:cNvSpPr/>
          <p:nvPr/>
        </p:nvSpPr>
        <p:spPr>
          <a:xfrm>
            <a:off x="4760119" y="1197769"/>
            <a:ext cx="63341" cy="61913"/>
          </a:xfrm>
          <a:custGeom>
            <a:avLst/>
            <a:gdLst/>
            <a:ahLst/>
            <a:cxnLst>
              <a:cxn ang="0">
                <a:pos x="2147483646" y="0"/>
              </a:cxn>
              <a:cxn ang="0">
                <a:pos x="0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</a:cxnLst>
            <a:rect l="0" t="0" r="0" b="0"/>
            <a:pathLst>
              <a:path w="73" h="71">
                <a:moveTo>
                  <a:pt x="73" y="0"/>
                </a:moveTo>
                <a:lnTo>
                  <a:pt x="0" y="2"/>
                </a:lnTo>
                <a:lnTo>
                  <a:pt x="26" y="36"/>
                </a:lnTo>
                <a:lnTo>
                  <a:pt x="51" y="71"/>
                </a:lnTo>
                <a:lnTo>
                  <a:pt x="73" y="0"/>
                </a:lnTo>
                <a:close/>
              </a:path>
            </a:pathLst>
          </a:custGeom>
          <a:solidFill>
            <a:srgbClr val="5ABBC4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3099" name="MH_Other_25"/>
          <p:cNvSpPr/>
          <p:nvPr/>
        </p:nvSpPr>
        <p:spPr>
          <a:xfrm>
            <a:off x="4249579" y="1228725"/>
            <a:ext cx="527209" cy="221456"/>
          </a:xfrm>
          <a:custGeom>
            <a:avLst/>
            <a:gdLst/>
            <a:ahLst/>
            <a:cxnLst>
              <a:cxn ang="0">
                <a:pos x="0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0" y="2147483646"/>
              </a:cxn>
            </a:cxnLst>
            <a:rect l="0" t="0" r="0" b="0"/>
            <a:pathLst>
              <a:path w="413" h="174">
                <a:moveTo>
                  <a:pt x="0" y="165"/>
                </a:moveTo>
                <a:cubicBezTo>
                  <a:pt x="142" y="59"/>
                  <a:pt x="142" y="59"/>
                  <a:pt x="142" y="59"/>
                </a:cubicBezTo>
                <a:cubicBezTo>
                  <a:pt x="147" y="56"/>
                  <a:pt x="147" y="56"/>
                  <a:pt x="147" y="56"/>
                </a:cubicBezTo>
                <a:cubicBezTo>
                  <a:pt x="150" y="60"/>
                  <a:pt x="150" y="60"/>
                  <a:pt x="150" y="60"/>
                </a:cubicBezTo>
                <a:cubicBezTo>
                  <a:pt x="218" y="140"/>
                  <a:pt x="218" y="140"/>
                  <a:pt x="218" y="140"/>
                </a:cubicBezTo>
                <a:cubicBezTo>
                  <a:pt x="406" y="0"/>
                  <a:pt x="406" y="0"/>
                  <a:pt x="406" y="0"/>
                </a:cubicBezTo>
                <a:cubicBezTo>
                  <a:pt x="410" y="5"/>
                  <a:pt x="410" y="5"/>
                  <a:pt x="410" y="5"/>
                </a:cubicBezTo>
                <a:cubicBezTo>
                  <a:pt x="413" y="9"/>
                  <a:pt x="413" y="9"/>
                  <a:pt x="413" y="9"/>
                </a:cubicBezTo>
                <a:cubicBezTo>
                  <a:pt x="221" y="153"/>
                  <a:pt x="221" y="153"/>
                  <a:pt x="221" y="153"/>
                </a:cubicBezTo>
                <a:cubicBezTo>
                  <a:pt x="216" y="156"/>
                  <a:pt x="216" y="156"/>
                  <a:pt x="216" y="156"/>
                </a:cubicBezTo>
                <a:cubicBezTo>
                  <a:pt x="212" y="152"/>
                  <a:pt x="212" y="152"/>
                  <a:pt x="212" y="152"/>
                </a:cubicBezTo>
                <a:cubicBezTo>
                  <a:pt x="145" y="72"/>
                  <a:pt x="145" y="72"/>
                  <a:pt x="145" y="72"/>
                </a:cubicBezTo>
                <a:cubicBezTo>
                  <a:pt x="7" y="174"/>
                  <a:pt x="7" y="174"/>
                  <a:pt x="7" y="174"/>
                </a:cubicBezTo>
                <a:cubicBezTo>
                  <a:pt x="6" y="171"/>
                  <a:pt x="3" y="167"/>
                  <a:pt x="0" y="165"/>
                </a:cubicBezTo>
                <a:close/>
              </a:path>
            </a:pathLst>
          </a:custGeom>
          <a:solidFill>
            <a:srgbClr val="424242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3100" name="MH_Other_26"/>
          <p:cNvSpPr/>
          <p:nvPr/>
        </p:nvSpPr>
        <p:spPr>
          <a:xfrm>
            <a:off x="5300663" y="3640931"/>
            <a:ext cx="499110" cy="328613"/>
          </a:xfrm>
          <a:custGeom>
            <a:avLst/>
            <a:gdLst/>
            <a:ahLst/>
            <a:cxnLst>
              <a:cxn ang="0">
                <a:pos x="2147483646" y="0"/>
              </a:cxn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0" y="2147483646"/>
              </a:cxn>
              <a:cxn ang="0">
                <a:pos x="0" y="2147483646"/>
              </a:cxn>
              <a:cxn ang="0">
                <a:pos x="2147483646" y="0"/>
              </a:cxn>
            </a:cxnLst>
            <a:rect l="0" t="0" r="0" b="0"/>
            <a:pathLst>
              <a:path w="391" h="257">
                <a:moveTo>
                  <a:pt x="14" y="0"/>
                </a:moveTo>
                <a:cubicBezTo>
                  <a:pt x="377" y="0"/>
                  <a:pt x="377" y="0"/>
                  <a:pt x="377" y="0"/>
                </a:cubicBezTo>
                <a:cubicBezTo>
                  <a:pt x="384" y="0"/>
                  <a:pt x="391" y="6"/>
                  <a:pt x="391" y="14"/>
                </a:cubicBezTo>
                <a:cubicBezTo>
                  <a:pt x="391" y="243"/>
                  <a:pt x="391" y="243"/>
                  <a:pt x="391" y="243"/>
                </a:cubicBezTo>
                <a:cubicBezTo>
                  <a:pt x="391" y="251"/>
                  <a:pt x="384" y="257"/>
                  <a:pt x="377" y="257"/>
                </a:cubicBezTo>
                <a:cubicBezTo>
                  <a:pt x="14" y="257"/>
                  <a:pt x="14" y="257"/>
                  <a:pt x="14" y="257"/>
                </a:cubicBezTo>
                <a:cubicBezTo>
                  <a:pt x="6" y="257"/>
                  <a:pt x="0" y="251"/>
                  <a:pt x="0" y="243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</a:path>
            </a:pathLst>
          </a:custGeom>
          <a:solidFill>
            <a:srgbClr val="5ABBC4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3101" name="MH_Other_27"/>
          <p:cNvSpPr/>
          <p:nvPr/>
        </p:nvSpPr>
        <p:spPr>
          <a:xfrm>
            <a:off x="5328285" y="3675698"/>
            <a:ext cx="443865" cy="240506"/>
          </a:xfrm>
          <a:prstGeom prst="rect">
            <a:avLst/>
          </a:prstGeom>
          <a:solidFill>
            <a:srgbClr val="EEEEEE"/>
          </a:solidFill>
          <a:ln w="9525">
            <a:noFill/>
            <a:miter/>
          </a:ln>
        </p:spPr>
        <p:txBody>
          <a:bodyPr/>
          <a:lstStyle/>
          <a:p>
            <a:pPr lvl="0" eaLnBrk="1" hangingPunct="1"/>
            <a:endParaRPr lang="zh-CN" altLang="en-US" sz="135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102" name="MH_Other_28"/>
          <p:cNvSpPr/>
          <p:nvPr/>
        </p:nvSpPr>
        <p:spPr>
          <a:xfrm>
            <a:off x="5544979" y="3652838"/>
            <a:ext cx="11906" cy="11906"/>
          </a:xfrm>
          <a:prstGeom prst="ellipse">
            <a:avLst/>
          </a:prstGeom>
          <a:solidFill>
            <a:srgbClr val="24575C"/>
          </a:solidFill>
          <a:ln w="9525">
            <a:noFill/>
          </a:ln>
        </p:spPr>
        <p:txBody>
          <a:bodyPr/>
          <a:lstStyle/>
          <a:p>
            <a:pPr lvl="0" eaLnBrk="1" hangingPunct="1"/>
            <a:endParaRPr lang="zh-CN" altLang="en-US" sz="135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103" name="MH_Other_29"/>
          <p:cNvSpPr/>
          <p:nvPr/>
        </p:nvSpPr>
        <p:spPr>
          <a:xfrm>
            <a:off x="5540216" y="3930491"/>
            <a:ext cx="21431" cy="21431"/>
          </a:xfrm>
          <a:prstGeom prst="rect">
            <a:avLst/>
          </a:prstGeom>
          <a:solidFill>
            <a:srgbClr val="24575C"/>
          </a:solidFill>
          <a:ln w="9525">
            <a:noFill/>
            <a:miter/>
          </a:ln>
        </p:spPr>
        <p:txBody>
          <a:bodyPr/>
          <a:lstStyle/>
          <a:p>
            <a:pPr lvl="0" eaLnBrk="1" hangingPunct="1"/>
            <a:endParaRPr lang="zh-CN" altLang="en-US" sz="135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104" name="MH_Other_30"/>
          <p:cNvSpPr/>
          <p:nvPr/>
        </p:nvSpPr>
        <p:spPr>
          <a:xfrm>
            <a:off x="5214938" y="3969544"/>
            <a:ext cx="670560" cy="56198"/>
          </a:xfrm>
          <a:custGeom>
            <a:avLst/>
            <a:gdLst/>
            <a:ahLst/>
            <a:cxnLst>
              <a:cxn ang="0">
                <a:pos x="2147483646" y="0"/>
              </a:cxn>
              <a:cxn ang="0">
                <a:pos x="2147483646" y="0"/>
              </a:cxn>
              <a:cxn ang="0">
                <a:pos x="2147483646" y="2147483646"/>
              </a:cxn>
              <a:cxn ang="0">
                <a:pos x="0" y="2147483646"/>
              </a:cxn>
              <a:cxn ang="0">
                <a:pos x="2147483646" y="0"/>
              </a:cxn>
            </a:cxnLst>
            <a:rect l="0" t="0" r="0" b="0"/>
            <a:pathLst>
              <a:path w="774" h="65">
                <a:moveTo>
                  <a:pt x="99" y="0"/>
                </a:moveTo>
                <a:lnTo>
                  <a:pt x="675" y="0"/>
                </a:lnTo>
                <a:lnTo>
                  <a:pt x="774" y="65"/>
                </a:lnTo>
                <a:lnTo>
                  <a:pt x="0" y="65"/>
                </a:lnTo>
                <a:lnTo>
                  <a:pt x="99" y="0"/>
                </a:lnTo>
                <a:close/>
              </a:path>
            </a:pathLst>
          </a:custGeom>
          <a:solidFill>
            <a:srgbClr val="24575C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3105" name="MH_Other_31"/>
          <p:cNvSpPr/>
          <p:nvPr/>
        </p:nvSpPr>
        <p:spPr>
          <a:xfrm>
            <a:off x="5214938" y="4025741"/>
            <a:ext cx="670560" cy="31909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0" y="2147483646"/>
              </a:cxn>
              <a:cxn ang="0">
                <a:pos x="0" y="0"/>
              </a:cxn>
            </a:cxnLst>
            <a:rect l="0" t="0" r="0" b="0"/>
            <a:pathLst>
              <a:path w="525" h="25">
                <a:moveTo>
                  <a:pt x="0" y="0"/>
                </a:moveTo>
                <a:cubicBezTo>
                  <a:pt x="525" y="0"/>
                  <a:pt x="525" y="0"/>
                  <a:pt x="525" y="0"/>
                </a:cubicBezTo>
                <a:cubicBezTo>
                  <a:pt x="525" y="15"/>
                  <a:pt x="525" y="15"/>
                  <a:pt x="525" y="15"/>
                </a:cubicBezTo>
                <a:cubicBezTo>
                  <a:pt x="525" y="21"/>
                  <a:pt x="521" y="25"/>
                  <a:pt x="516" y="25"/>
                </a:cubicBezTo>
                <a:cubicBezTo>
                  <a:pt x="9" y="25"/>
                  <a:pt x="9" y="25"/>
                  <a:pt x="9" y="25"/>
                </a:cubicBezTo>
                <a:cubicBezTo>
                  <a:pt x="4" y="25"/>
                  <a:pt x="0" y="21"/>
                  <a:pt x="0" y="15"/>
                </a:cubicBezTo>
                <a:lnTo>
                  <a:pt x="0" y="0"/>
                </a:lnTo>
                <a:close/>
              </a:path>
            </a:pathLst>
          </a:custGeom>
          <a:solidFill>
            <a:srgbClr val="424242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3106" name="MH_Other_32"/>
          <p:cNvSpPr/>
          <p:nvPr/>
        </p:nvSpPr>
        <p:spPr>
          <a:xfrm>
            <a:off x="5481638" y="4042410"/>
            <a:ext cx="137160" cy="9525"/>
          </a:xfrm>
          <a:prstGeom prst="rect">
            <a:avLst/>
          </a:prstGeom>
          <a:solidFill>
            <a:srgbClr val="707070"/>
          </a:solidFill>
          <a:ln w="9525">
            <a:noFill/>
            <a:miter/>
          </a:ln>
        </p:spPr>
        <p:txBody>
          <a:bodyPr/>
          <a:lstStyle/>
          <a:p>
            <a:pPr lvl="0" eaLnBrk="1" hangingPunct="1"/>
            <a:endParaRPr lang="zh-CN" altLang="en-US" sz="135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107" name="MH_Other_33"/>
          <p:cNvSpPr/>
          <p:nvPr/>
        </p:nvSpPr>
        <p:spPr>
          <a:xfrm>
            <a:off x="5214938" y="4025741"/>
            <a:ext cx="670560" cy="10478"/>
          </a:xfrm>
          <a:prstGeom prst="rect">
            <a:avLst/>
          </a:prstGeom>
          <a:solidFill>
            <a:srgbClr val="707070"/>
          </a:solidFill>
          <a:ln w="9525">
            <a:noFill/>
            <a:miter/>
          </a:ln>
        </p:spPr>
        <p:txBody>
          <a:bodyPr/>
          <a:lstStyle/>
          <a:p>
            <a:pPr lvl="0" eaLnBrk="1" hangingPunct="1"/>
            <a:endParaRPr lang="zh-CN" altLang="en-US" sz="135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108" name="MH_Other_34"/>
          <p:cNvSpPr>
            <a:spLocks noEditPoints="1"/>
          </p:cNvSpPr>
          <p:nvPr/>
        </p:nvSpPr>
        <p:spPr>
          <a:xfrm>
            <a:off x="5372100" y="3755231"/>
            <a:ext cx="139541" cy="138113"/>
          </a:xfrm>
          <a:custGeom>
            <a:avLst/>
            <a:gdLst/>
            <a:ahLst/>
            <a:cxnLst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0" y="2147483646"/>
              </a:cxn>
              <a:cxn ang="0">
                <a:pos x="0" y="2147483646"/>
              </a:cxn>
              <a:cxn ang="0">
                <a:pos x="2147483646" y="2147483646"/>
              </a:cxn>
              <a:cxn ang="0">
                <a:pos x="2147483646" y="2147483646"/>
              </a:cxn>
            </a:cxnLst>
            <a:rect l="0" t="0" r="0" b="0"/>
            <a:pathLst>
              <a:path w="109" h="109">
                <a:moveTo>
                  <a:pt x="54" y="109"/>
                </a:moveTo>
                <a:cubicBezTo>
                  <a:pt x="63" y="109"/>
                  <a:pt x="63" y="109"/>
                  <a:pt x="63" y="109"/>
                </a:cubicBezTo>
                <a:cubicBezTo>
                  <a:pt x="63" y="101"/>
                  <a:pt x="63" y="101"/>
                  <a:pt x="63" y="101"/>
                </a:cubicBezTo>
                <a:cubicBezTo>
                  <a:pt x="70" y="100"/>
                  <a:pt x="76" y="97"/>
                  <a:pt x="81" y="94"/>
                </a:cubicBezTo>
                <a:cubicBezTo>
                  <a:pt x="87" y="99"/>
                  <a:pt x="87" y="99"/>
                  <a:pt x="87" y="99"/>
                </a:cubicBezTo>
                <a:cubicBezTo>
                  <a:pt x="99" y="87"/>
                  <a:pt x="99" y="87"/>
                  <a:pt x="99" y="87"/>
                </a:cubicBezTo>
                <a:cubicBezTo>
                  <a:pt x="93" y="81"/>
                  <a:pt x="93" y="81"/>
                  <a:pt x="93" y="81"/>
                </a:cubicBezTo>
                <a:cubicBezTo>
                  <a:pt x="97" y="76"/>
                  <a:pt x="100" y="70"/>
                  <a:pt x="101" y="63"/>
                </a:cubicBezTo>
                <a:cubicBezTo>
                  <a:pt x="109" y="63"/>
                  <a:pt x="109" y="63"/>
                  <a:pt x="109" y="63"/>
                </a:cubicBezTo>
                <a:cubicBezTo>
                  <a:pt x="109" y="46"/>
                  <a:pt x="109" y="46"/>
                  <a:pt x="109" y="46"/>
                </a:cubicBezTo>
                <a:cubicBezTo>
                  <a:pt x="101" y="46"/>
                  <a:pt x="101" y="46"/>
                  <a:pt x="101" y="46"/>
                </a:cubicBezTo>
                <a:cubicBezTo>
                  <a:pt x="100" y="39"/>
                  <a:pt x="97" y="33"/>
                  <a:pt x="93" y="28"/>
                </a:cubicBezTo>
                <a:cubicBezTo>
                  <a:pt x="99" y="22"/>
                  <a:pt x="99" y="22"/>
                  <a:pt x="99" y="22"/>
                </a:cubicBezTo>
                <a:cubicBezTo>
                  <a:pt x="87" y="10"/>
                  <a:pt x="87" y="10"/>
                  <a:pt x="87" y="10"/>
                </a:cubicBezTo>
                <a:cubicBezTo>
                  <a:pt x="81" y="16"/>
                  <a:pt x="81" y="16"/>
                  <a:pt x="81" y="16"/>
                </a:cubicBezTo>
                <a:cubicBezTo>
                  <a:pt x="76" y="12"/>
                  <a:pt x="70" y="10"/>
                  <a:pt x="63" y="8"/>
                </a:cubicBezTo>
                <a:cubicBezTo>
                  <a:pt x="63" y="0"/>
                  <a:pt x="63" y="0"/>
                  <a:pt x="63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4" y="20"/>
                  <a:pt x="54" y="20"/>
                  <a:pt x="54" y="20"/>
                </a:cubicBezTo>
                <a:cubicBezTo>
                  <a:pt x="74" y="20"/>
                  <a:pt x="89" y="35"/>
                  <a:pt x="89" y="55"/>
                </a:cubicBezTo>
                <a:cubicBezTo>
                  <a:pt x="89" y="74"/>
                  <a:pt x="74" y="90"/>
                  <a:pt x="54" y="90"/>
                </a:cubicBezTo>
                <a:lnTo>
                  <a:pt x="54" y="109"/>
                </a:lnTo>
                <a:close/>
                <a:moveTo>
                  <a:pt x="16" y="81"/>
                </a:moveTo>
                <a:cubicBezTo>
                  <a:pt x="10" y="87"/>
                  <a:pt x="10" y="87"/>
                  <a:pt x="10" y="87"/>
                </a:cubicBezTo>
                <a:cubicBezTo>
                  <a:pt x="22" y="99"/>
                  <a:pt x="22" y="99"/>
                  <a:pt x="22" y="99"/>
                </a:cubicBezTo>
                <a:cubicBezTo>
                  <a:pt x="28" y="94"/>
                  <a:pt x="28" y="94"/>
                  <a:pt x="28" y="94"/>
                </a:cubicBezTo>
                <a:cubicBezTo>
                  <a:pt x="33" y="97"/>
                  <a:pt x="39" y="100"/>
                  <a:pt x="46" y="101"/>
                </a:cubicBezTo>
                <a:cubicBezTo>
                  <a:pt x="46" y="109"/>
                  <a:pt x="46" y="109"/>
                  <a:pt x="46" y="109"/>
                </a:cubicBezTo>
                <a:cubicBezTo>
                  <a:pt x="54" y="109"/>
                  <a:pt x="54" y="109"/>
                  <a:pt x="54" y="109"/>
                </a:cubicBezTo>
                <a:cubicBezTo>
                  <a:pt x="54" y="90"/>
                  <a:pt x="54" y="90"/>
                  <a:pt x="54" y="90"/>
                </a:cubicBezTo>
                <a:cubicBezTo>
                  <a:pt x="54" y="90"/>
                  <a:pt x="54" y="90"/>
                  <a:pt x="54" y="90"/>
                </a:cubicBezTo>
                <a:cubicBezTo>
                  <a:pt x="35" y="90"/>
                  <a:pt x="20" y="74"/>
                  <a:pt x="20" y="55"/>
                </a:cubicBezTo>
                <a:cubicBezTo>
                  <a:pt x="20" y="35"/>
                  <a:pt x="35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0"/>
                  <a:pt x="54" y="0"/>
                  <a:pt x="54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46" y="8"/>
                  <a:pt x="46" y="8"/>
                  <a:pt x="46" y="8"/>
                </a:cubicBezTo>
                <a:cubicBezTo>
                  <a:pt x="39" y="10"/>
                  <a:pt x="33" y="12"/>
                  <a:pt x="28" y="16"/>
                </a:cubicBezTo>
                <a:cubicBezTo>
                  <a:pt x="22" y="10"/>
                  <a:pt x="22" y="10"/>
                  <a:pt x="22" y="10"/>
                </a:cubicBezTo>
                <a:cubicBezTo>
                  <a:pt x="10" y="22"/>
                  <a:pt x="10" y="22"/>
                  <a:pt x="10" y="22"/>
                </a:cubicBezTo>
                <a:cubicBezTo>
                  <a:pt x="16" y="28"/>
                  <a:pt x="16" y="28"/>
                  <a:pt x="16" y="28"/>
                </a:cubicBezTo>
                <a:cubicBezTo>
                  <a:pt x="12" y="33"/>
                  <a:pt x="9" y="39"/>
                  <a:pt x="8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63"/>
                  <a:pt x="0" y="63"/>
                  <a:pt x="0" y="63"/>
                </a:cubicBezTo>
                <a:cubicBezTo>
                  <a:pt x="8" y="63"/>
                  <a:pt x="8" y="63"/>
                  <a:pt x="8" y="63"/>
                </a:cubicBezTo>
                <a:cubicBezTo>
                  <a:pt x="9" y="70"/>
                  <a:pt x="12" y="76"/>
                  <a:pt x="16" y="81"/>
                </a:cubicBezTo>
                <a:close/>
              </a:path>
            </a:pathLst>
          </a:custGeom>
          <a:solidFill>
            <a:srgbClr val="FFA600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3109" name="MH_Other_35"/>
          <p:cNvSpPr/>
          <p:nvPr/>
        </p:nvSpPr>
        <p:spPr>
          <a:xfrm>
            <a:off x="5578316" y="3706654"/>
            <a:ext cx="146209" cy="103346"/>
          </a:xfrm>
          <a:custGeom>
            <a:avLst/>
            <a:gdLst/>
            <a:ahLst/>
            <a:cxnLst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0" y="2147483646"/>
              </a:cxn>
              <a:cxn ang="0">
                <a:pos x="0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</a:cxnLst>
            <a:rect l="0" t="0" r="0" b="0"/>
            <a:pathLst>
              <a:path w="115" h="81">
                <a:moveTo>
                  <a:pt x="92" y="29"/>
                </a:moveTo>
                <a:cubicBezTo>
                  <a:pt x="105" y="32"/>
                  <a:pt x="115" y="43"/>
                  <a:pt x="115" y="55"/>
                </a:cubicBezTo>
                <a:cubicBezTo>
                  <a:pt x="115" y="55"/>
                  <a:pt x="115" y="55"/>
                  <a:pt x="115" y="55"/>
                </a:cubicBezTo>
                <a:cubicBezTo>
                  <a:pt x="115" y="68"/>
                  <a:pt x="105" y="81"/>
                  <a:pt x="91" y="81"/>
                </a:cubicBezTo>
                <a:cubicBezTo>
                  <a:pt x="27" y="81"/>
                  <a:pt x="27" y="81"/>
                  <a:pt x="27" y="81"/>
                </a:cubicBezTo>
                <a:cubicBezTo>
                  <a:pt x="12" y="81"/>
                  <a:pt x="0" y="68"/>
                  <a:pt x="0" y="55"/>
                </a:cubicBezTo>
                <a:cubicBezTo>
                  <a:pt x="0" y="55"/>
                  <a:pt x="0" y="55"/>
                  <a:pt x="0" y="55"/>
                </a:cubicBezTo>
                <a:cubicBezTo>
                  <a:pt x="0" y="43"/>
                  <a:pt x="10" y="32"/>
                  <a:pt x="24" y="29"/>
                </a:cubicBezTo>
                <a:cubicBezTo>
                  <a:pt x="24" y="29"/>
                  <a:pt x="24" y="29"/>
                  <a:pt x="24" y="29"/>
                </a:cubicBezTo>
                <a:cubicBezTo>
                  <a:pt x="24" y="13"/>
                  <a:pt x="39" y="0"/>
                  <a:pt x="58" y="0"/>
                </a:cubicBezTo>
                <a:cubicBezTo>
                  <a:pt x="77" y="0"/>
                  <a:pt x="92" y="13"/>
                  <a:pt x="92" y="29"/>
                </a:cubicBezTo>
                <a:cubicBezTo>
                  <a:pt x="92" y="29"/>
                  <a:pt x="92" y="29"/>
                  <a:pt x="92" y="29"/>
                </a:cubicBezTo>
                <a:close/>
              </a:path>
            </a:pathLst>
          </a:custGeom>
          <a:solidFill>
            <a:srgbClr val="5ABBC4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3110" name="MH_Other_36"/>
          <p:cNvSpPr/>
          <p:nvPr/>
        </p:nvSpPr>
        <p:spPr>
          <a:xfrm>
            <a:off x="5575935" y="3829050"/>
            <a:ext cx="145256" cy="7144"/>
          </a:xfrm>
          <a:prstGeom prst="rect">
            <a:avLst/>
          </a:prstGeom>
          <a:solidFill>
            <a:srgbClr val="707070"/>
          </a:solidFill>
          <a:ln w="9525">
            <a:noFill/>
            <a:miter/>
          </a:ln>
        </p:spPr>
        <p:txBody>
          <a:bodyPr/>
          <a:lstStyle/>
          <a:p>
            <a:pPr lvl="0" eaLnBrk="1" hangingPunct="1"/>
            <a:endParaRPr lang="zh-CN" altLang="en-US" sz="135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111" name="MH_Other_37"/>
          <p:cNvSpPr/>
          <p:nvPr/>
        </p:nvSpPr>
        <p:spPr>
          <a:xfrm>
            <a:off x="5575935" y="3844766"/>
            <a:ext cx="145256" cy="8096"/>
          </a:xfrm>
          <a:prstGeom prst="rect">
            <a:avLst/>
          </a:prstGeom>
          <a:solidFill>
            <a:srgbClr val="707070"/>
          </a:solidFill>
          <a:ln w="9525">
            <a:noFill/>
            <a:miter/>
          </a:ln>
        </p:spPr>
        <p:txBody>
          <a:bodyPr/>
          <a:lstStyle/>
          <a:p>
            <a:pPr lvl="0" eaLnBrk="1" hangingPunct="1"/>
            <a:endParaRPr lang="zh-CN" altLang="en-US" sz="135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112" name="MH_Other_38"/>
          <p:cNvSpPr/>
          <p:nvPr/>
        </p:nvSpPr>
        <p:spPr>
          <a:xfrm>
            <a:off x="5575935" y="3861435"/>
            <a:ext cx="145256" cy="7144"/>
          </a:xfrm>
          <a:prstGeom prst="rect">
            <a:avLst/>
          </a:prstGeom>
          <a:solidFill>
            <a:srgbClr val="707070"/>
          </a:solidFill>
          <a:ln w="9525">
            <a:noFill/>
            <a:miter/>
          </a:ln>
        </p:spPr>
        <p:txBody>
          <a:bodyPr/>
          <a:lstStyle/>
          <a:p>
            <a:pPr lvl="0" eaLnBrk="1" hangingPunct="1"/>
            <a:endParaRPr lang="zh-CN" altLang="en-US" sz="135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113" name="MH_Other_39"/>
          <p:cNvSpPr/>
          <p:nvPr/>
        </p:nvSpPr>
        <p:spPr>
          <a:xfrm>
            <a:off x="5575935" y="3876675"/>
            <a:ext cx="69056" cy="8573"/>
          </a:xfrm>
          <a:prstGeom prst="rect">
            <a:avLst/>
          </a:prstGeom>
          <a:solidFill>
            <a:srgbClr val="707070"/>
          </a:solidFill>
          <a:ln w="9525">
            <a:noFill/>
            <a:miter/>
          </a:ln>
        </p:spPr>
        <p:txBody>
          <a:bodyPr/>
          <a:lstStyle/>
          <a:p>
            <a:pPr lvl="0" eaLnBrk="1" hangingPunct="1"/>
            <a:endParaRPr lang="zh-CN" altLang="en-US" sz="135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114" name="MH_Other_40"/>
          <p:cNvSpPr/>
          <p:nvPr/>
        </p:nvSpPr>
        <p:spPr>
          <a:xfrm>
            <a:off x="5381625" y="3704273"/>
            <a:ext cx="127635" cy="8096"/>
          </a:xfrm>
          <a:prstGeom prst="rect">
            <a:avLst/>
          </a:prstGeom>
          <a:solidFill>
            <a:srgbClr val="707070"/>
          </a:solidFill>
          <a:ln w="9525">
            <a:noFill/>
            <a:miter/>
          </a:ln>
        </p:spPr>
        <p:txBody>
          <a:bodyPr/>
          <a:lstStyle/>
          <a:p>
            <a:pPr lvl="0" eaLnBrk="1" hangingPunct="1"/>
            <a:endParaRPr lang="zh-CN" altLang="en-US" sz="135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115" name="MH_Other_41"/>
          <p:cNvSpPr/>
          <p:nvPr/>
        </p:nvSpPr>
        <p:spPr>
          <a:xfrm>
            <a:off x="5381625" y="3718560"/>
            <a:ext cx="127635" cy="8096"/>
          </a:xfrm>
          <a:prstGeom prst="rect">
            <a:avLst/>
          </a:prstGeom>
          <a:solidFill>
            <a:srgbClr val="707070"/>
          </a:solidFill>
          <a:ln w="9525">
            <a:noFill/>
            <a:miter/>
          </a:ln>
        </p:spPr>
        <p:txBody>
          <a:bodyPr/>
          <a:lstStyle/>
          <a:p>
            <a:pPr lvl="0" eaLnBrk="1" hangingPunct="1"/>
            <a:endParaRPr lang="zh-CN" altLang="en-US" sz="135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116" name="MH_Other_42"/>
          <p:cNvSpPr/>
          <p:nvPr/>
        </p:nvSpPr>
        <p:spPr>
          <a:xfrm>
            <a:off x="5381625" y="3733800"/>
            <a:ext cx="77629" cy="7144"/>
          </a:xfrm>
          <a:prstGeom prst="rect">
            <a:avLst/>
          </a:prstGeom>
          <a:solidFill>
            <a:srgbClr val="707070"/>
          </a:solidFill>
          <a:ln w="9525">
            <a:noFill/>
            <a:miter/>
          </a:ln>
        </p:spPr>
        <p:txBody>
          <a:bodyPr/>
          <a:lstStyle/>
          <a:p>
            <a:pPr lvl="0" eaLnBrk="1" hangingPunct="1"/>
            <a:endParaRPr lang="zh-CN" altLang="en-US" sz="135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117" name="MH_Other_43"/>
          <p:cNvSpPr/>
          <p:nvPr/>
        </p:nvSpPr>
        <p:spPr>
          <a:xfrm>
            <a:off x="3504248" y="1543050"/>
            <a:ext cx="333375" cy="476250"/>
          </a:xfrm>
          <a:custGeom>
            <a:avLst/>
            <a:gdLst/>
            <a:ahLst/>
            <a:cxnLst>
              <a:cxn ang="0">
                <a:pos x="2147483646" y="0"/>
              </a:cxn>
              <a:cxn ang="0">
                <a:pos x="2147483646" y="0"/>
              </a:cxn>
              <a:cxn ang="0">
                <a:pos x="0" y="2147483646"/>
              </a:cxn>
              <a:cxn ang="0">
                <a:pos x="0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</a:cxnLst>
            <a:rect l="0" t="0" r="0" b="0"/>
            <a:pathLst>
              <a:path w="262" h="373">
                <a:moveTo>
                  <a:pt x="208" y="0"/>
                </a:moveTo>
                <a:cubicBezTo>
                  <a:pt x="54" y="0"/>
                  <a:pt x="54" y="0"/>
                  <a:pt x="54" y="0"/>
                </a:cubicBezTo>
                <a:cubicBezTo>
                  <a:pt x="24" y="0"/>
                  <a:pt x="0" y="24"/>
                  <a:pt x="0" y="54"/>
                </a:cubicBezTo>
                <a:cubicBezTo>
                  <a:pt x="0" y="319"/>
                  <a:pt x="0" y="319"/>
                  <a:pt x="0" y="319"/>
                </a:cubicBezTo>
                <a:cubicBezTo>
                  <a:pt x="0" y="349"/>
                  <a:pt x="24" y="373"/>
                  <a:pt x="54" y="373"/>
                </a:cubicBezTo>
                <a:cubicBezTo>
                  <a:pt x="208" y="373"/>
                  <a:pt x="208" y="373"/>
                  <a:pt x="208" y="373"/>
                </a:cubicBezTo>
                <a:cubicBezTo>
                  <a:pt x="238" y="373"/>
                  <a:pt x="262" y="349"/>
                  <a:pt x="262" y="319"/>
                </a:cubicBezTo>
                <a:cubicBezTo>
                  <a:pt x="262" y="54"/>
                  <a:pt x="262" y="54"/>
                  <a:pt x="262" y="54"/>
                </a:cubicBezTo>
                <a:cubicBezTo>
                  <a:pt x="262" y="24"/>
                  <a:pt x="238" y="0"/>
                  <a:pt x="208" y="0"/>
                </a:cubicBezTo>
                <a:close/>
              </a:path>
            </a:pathLst>
          </a:custGeom>
          <a:solidFill>
            <a:srgbClr val="89C6AC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3118" name="MH_Other_44"/>
          <p:cNvSpPr/>
          <p:nvPr/>
        </p:nvSpPr>
        <p:spPr>
          <a:xfrm>
            <a:off x="3531394" y="1582579"/>
            <a:ext cx="278606" cy="381953"/>
          </a:xfrm>
          <a:custGeom>
            <a:avLst/>
            <a:gdLst/>
            <a:ahLst/>
            <a:cxnLst>
              <a:cxn ang="0">
                <a:pos x="2147483646" y="0"/>
              </a:cxn>
              <a:cxn ang="0">
                <a:pos x="2147483646" y="0"/>
              </a:cxn>
              <a:cxn ang="0">
                <a:pos x="0" y="2147483646"/>
              </a:cxn>
              <a:cxn ang="0">
                <a:pos x="0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</a:cxnLst>
            <a:rect l="0" t="0" r="0" b="0"/>
            <a:pathLst>
              <a:path w="218" h="299">
                <a:moveTo>
                  <a:pt x="217" y="0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0" y="1"/>
                  <a:pt x="0" y="1"/>
                </a:cubicBezTo>
                <a:cubicBezTo>
                  <a:pt x="0" y="299"/>
                  <a:pt x="0" y="299"/>
                  <a:pt x="0" y="299"/>
                </a:cubicBezTo>
                <a:cubicBezTo>
                  <a:pt x="0" y="299"/>
                  <a:pt x="1" y="299"/>
                  <a:pt x="1" y="299"/>
                </a:cubicBezTo>
                <a:cubicBezTo>
                  <a:pt x="217" y="299"/>
                  <a:pt x="217" y="299"/>
                  <a:pt x="217" y="299"/>
                </a:cubicBezTo>
                <a:cubicBezTo>
                  <a:pt x="217" y="299"/>
                  <a:pt x="218" y="299"/>
                  <a:pt x="218" y="299"/>
                </a:cubicBezTo>
                <a:cubicBezTo>
                  <a:pt x="218" y="1"/>
                  <a:pt x="218" y="1"/>
                  <a:pt x="218" y="1"/>
                </a:cubicBezTo>
                <a:cubicBezTo>
                  <a:pt x="218" y="1"/>
                  <a:pt x="217" y="0"/>
                  <a:pt x="217" y="0"/>
                </a:cubicBezTo>
                <a:close/>
              </a:path>
            </a:pathLst>
          </a:custGeom>
          <a:solidFill>
            <a:srgbClr val="EEEEEE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3119" name="MH_Other_45"/>
          <p:cNvSpPr/>
          <p:nvPr/>
        </p:nvSpPr>
        <p:spPr>
          <a:xfrm>
            <a:off x="3630454" y="1557338"/>
            <a:ext cx="79534" cy="10954"/>
          </a:xfrm>
          <a:custGeom>
            <a:avLst/>
            <a:gdLst/>
            <a:ahLst/>
            <a:cxnLst>
              <a:cxn ang="0">
                <a:pos x="2147483646" y="0"/>
              </a:cxn>
              <a:cxn ang="0">
                <a:pos x="2147483646" y="0"/>
              </a:cxn>
              <a:cxn ang="0">
                <a:pos x="0" y="2147483646"/>
              </a:cxn>
              <a:cxn ang="0">
                <a:pos x="0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</a:cxnLst>
            <a:rect l="0" t="0" r="0" b="0"/>
            <a:pathLst>
              <a:path w="63" h="8">
                <a:moveTo>
                  <a:pt x="60" y="0"/>
                </a:move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4"/>
                  <a:pt x="0" y="4"/>
                  <a:pt x="0" y="4"/>
                </a:cubicBezTo>
                <a:cubicBezTo>
                  <a:pt x="0" y="6"/>
                  <a:pt x="2" y="8"/>
                  <a:pt x="4" y="8"/>
                </a:cubicBezTo>
                <a:cubicBezTo>
                  <a:pt x="60" y="8"/>
                  <a:pt x="60" y="8"/>
                  <a:pt x="60" y="8"/>
                </a:cubicBezTo>
                <a:cubicBezTo>
                  <a:pt x="62" y="8"/>
                  <a:pt x="63" y="6"/>
                  <a:pt x="63" y="4"/>
                </a:cubicBezTo>
                <a:cubicBezTo>
                  <a:pt x="63" y="4"/>
                  <a:pt x="63" y="4"/>
                  <a:pt x="63" y="4"/>
                </a:cubicBezTo>
                <a:cubicBezTo>
                  <a:pt x="63" y="2"/>
                  <a:pt x="62" y="0"/>
                  <a:pt x="60" y="0"/>
                </a:cubicBezTo>
                <a:close/>
              </a:path>
            </a:pathLst>
          </a:custGeom>
          <a:solidFill>
            <a:srgbClr val="EEEEEE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3120" name="MH_Other_46"/>
          <p:cNvSpPr/>
          <p:nvPr/>
        </p:nvSpPr>
        <p:spPr>
          <a:xfrm>
            <a:off x="3659029" y="1985963"/>
            <a:ext cx="23813" cy="23813"/>
          </a:xfrm>
          <a:prstGeom prst="ellipse">
            <a:avLst/>
          </a:prstGeom>
          <a:solidFill>
            <a:srgbClr val="EEEEEE"/>
          </a:solidFill>
          <a:ln w="9525">
            <a:noFill/>
          </a:ln>
        </p:spPr>
        <p:txBody>
          <a:bodyPr/>
          <a:lstStyle/>
          <a:p>
            <a:pPr lvl="0" eaLnBrk="1" hangingPunct="1"/>
            <a:endParaRPr lang="zh-CN" altLang="en-US" sz="135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121" name="MH_Other_47"/>
          <p:cNvSpPr/>
          <p:nvPr/>
        </p:nvSpPr>
        <p:spPr>
          <a:xfrm>
            <a:off x="3207544" y="1614488"/>
            <a:ext cx="378619" cy="280035"/>
          </a:xfrm>
          <a:custGeom>
            <a:avLst/>
            <a:gdLst/>
            <a:ahLst/>
            <a:cxnLst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0" y="2147483646"/>
              </a:cxn>
              <a:cxn ang="0">
                <a:pos x="2147483646" y="0"/>
              </a:cxn>
            </a:cxnLst>
            <a:rect l="0" t="0" r="0" b="0"/>
            <a:pathLst>
              <a:path w="297" h="219">
                <a:moveTo>
                  <a:pt x="149" y="0"/>
                </a:moveTo>
                <a:cubicBezTo>
                  <a:pt x="231" y="0"/>
                  <a:pt x="297" y="46"/>
                  <a:pt x="297" y="102"/>
                </a:cubicBezTo>
                <a:cubicBezTo>
                  <a:pt x="297" y="135"/>
                  <a:pt x="275" y="164"/>
                  <a:pt x="241" y="183"/>
                </a:cubicBezTo>
                <a:cubicBezTo>
                  <a:pt x="249" y="198"/>
                  <a:pt x="265" y="211"/>
                  <a:pt x="285" y="219"/>
                </a:cubicBezTo>
                <a:cubicBezTo>
                  <a:pt x="285" y="219"/>
                  <a:pt x="284" y="219"/>
                  <a:pt x="284" y="219"/>
                </a:cubicBezTo>
                <a:cubicBezTo>
                  <a:pt x="255" y="219"/>
                  <a:pt x="230" y="209"/>
                  <a:pt x="213" y="195"/>
                </a:cubicBezTo>
                <a:cubicBezTo>
                  <a:pt x="194" y="201"/>
                  <a:pt x="172" y="205"/>
                  <a:pt x="149" y="205"/>
                </a:cubicBezTo>
                <a:cubicBezTo>
                  <a:pt x="66" y="205"/>
                  <a:pt x="0" y="159"/>
                  <a:pt x="0" y="102"/>
                </a:cubicBezTo>
                <a:cubicBezTo>
                  <a:pt x="0" y="46"/>
                  <a:pt x="66" y="0"/>
                  <a:pt x="149" y="0"/>
                </a:cubicBezTo>
                <a:close/>
              </a:path>
            </a:pathLst>
          </a:custGeom>
          <a:solidFill>
            <a:srgbClr val="F1773D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3122" name="MH_Other_48"/>
          <p:cNvSpPr>
            <a:spLocks noEditPoints="1"/>
          </p:cNvSpPr>
          <p:nvPr/>
        </p:nvSpPr>
        <p:spPr>
          <a:xfrm>
            <a:off x="3376613" y="1669256"/>
            <a:ext cx="38100" cy="154781"/>
          </a:xfrm>
          <a:custGeom>
            <a:avLst/>
            <a:gdLst/>
            <a:ahLst/>
            <a:cxnLst>
              <a:cxn ang="0">
                <a:pos x="2147483646" y="2147483646"/>
              </a:cxn>
              <a:cxn ang="0">
                <a:pos x="0" y="2147483646"/>
              </a:cxn>
              <a:cxn ang="0">
                <a:pos x="0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0" y="2147483646"/>
              </a:cxn>
              <a:cxn ang="0">
                <a:pos x="0" y="0"/>
              </a:cxn>
              <a:cxn ang="0">
                <a:pos x="2147483646" y="0"/>
              </a:cxn>
              <a:cxn ang="0">
                <a:pos x="2147483646" y="2147483646"/>
              </a:cxn>
            </a:cxnLst>
            <a:rect l="0" t="0" r="0" b="0"/>
            <a:pathLst>
              <a:path w="43" h="179">
                <a:moveTo>
                  <a:pt x="41" y="179"/>
                </a:moveTo>
                <a:lnTo>
                  <a:pt x="0" y="179"/>
                </a:lnTo>
                <a:lnTo>
                  <a:pt x="0" y="51"/>
                </a:lnTo>
                <a:lnTo>
                  <a:pt x="41" y="51"/>
                </a:lnTo>
                <a:lnTo>
                  <a:pt x="41" y="179"/>
                </a:lnTo>
                <a:close/>
                <a:moveTo>
                  <a:pt x="43" y="31"/>
                </a:moveTo>
                <a:lnTo>
                  <a:pt x="0" y="31"/>
                </a:lnTo>
                <a:lnTo>
                  <a:pt x="0" y="0"/>
                </a:lnTo>
                <a:lnTo>
                  <a:pt x="43" y="0"/>
                </a:lnTo>
                <a:lnTo>
                  <a:pt x="43" y="31"/>
                </a:lnTo>
                <a:close/>
              </a:path>
            </a:pathLst>
          </a:custGeom>
          <a:solidFill>
            <a:srgbClr val="EEEEEE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3123" name="MH_Other_49"/>
          <p:cNvSpPr/>
          <p:nvPr/>
        </p:nvSpPr>
        <p:spPr>
          <a:xfrm>
            <a:off x="4055269" y="2531269"/>
            <a:ext cx="800100" cy="615791"/>
          </a:xfrm>
          <a:custGeom>
            <a:avLst/>
            <a:gdLst/>
            <a:ahLst/>
            <a:cxnLst>
              <a:cxn ang="0">
                <a:pos x="2147483646" y="0"/>
              </a:cxn>
              <a:cxn ang="0">
                <a:pos x="2147483646" y="0"/>
              </a:cxn>
              <a:cxn ang="0">
                <a:pos x="2147483646" y="2147483646"/>
              </a:cxn>
              <a:cxn ang="0">
                <a:pos x="0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</a:cxnLst>
            <a:rect l="0" t="0" r="0" b="0"/>
            <a:pathLst>
              <a:path w="198" h="152">
                <a:moveTo>
                  <a:pt x="197" y="0"/>
                </a:moveTo>
                <a:cubicBezTo>
                  <a:pt x="197" y="0"/>
                  <a:pt x="196" y="0"/>
                  <a:pt x="195" y="0"/>
                </a:cubicBezTo>
                <a:cubicBezTo>
                  <a:pt x="1" y="99"/>
                  <a:pt x="1" y="99"/>
                  <a:pt x="1" y="99"/>
                </a:cubicBezTo>
                <a:cubicBezTo>
                  <a:pt x="1" y="100"/>
                  <a:pt x="0" y="100"/>
                  <a:pt x="0" y="101"/>
                </a:cubicBezTo>
                <a:cubicBezTo>
                  <a:pt x="0" y="102"/>
                  <a:pt x="1" y="103"/>
                  <a:pt x="2" y="103"/>
                </a:cubicBezTo>
                <a:cubicBezTo>
                  <a:pt x="67" y="124"/>
                  <a:pt x="67" y="124"/>
                  <a:pt x="67" y="124"/>
                </a:cubicBezTo>
                <a:cubicBezTo>
                  <a:pt x="67" y="124"/>
                  <a:pt x="68" y="124"/>
                  <a:pt x="68" y="123"/>
                </a:cubicBezTo>
                <a:cubicBezTo>
                  <a:pt x="158" y="42"/>
                  <a:pt x="158" y="42"/>
                  <a:pt x="158" y="42"/>
                </a:cubicBezTo>
                <a:cubicBezTo>
                  <a:pt x="87" y="127"/>
                  <a:pt x="87" y="127"/>
                  <a:pt x="87" y="127"/>
                </a:cubicBezTo>
                <a:cubicBezTo>
                  <a:pt x="86" y="128"/>
                  <a:pt x="86" y="128"/>
                  <a:pt x="86" y="129"/>
                </a:cubicBezTo>
                <a:cubicBezTo>
                  <a:pt x="86" y="130"/>
                  <a:pt x="87" y="130"/>
                  <a:pt x="88" y="130"/>
                </a:cubicBezTo>
                <a:cubicBezTo>
                  <a:pt x="160" y="152"/>
                  <a:pt x="160" y="152"/>
                  <a:pt x="160" y="152"/>
                </a:cubicBezTo>
                <a:cubicBezTo>
                  <a:pt x="160" y="152"/>
                  <a:pt x="160" y="152"/>
                  <a:pt x="160" y="152"/>
                </a:cubicBezTo>
                <a:cubicBezTo>
                  <a:pt x="161" y="152"/>
                  <a:pt x="161" y="152"/>
                  <a:pt x="161" y="152"/>
                </a:cubicBezTo>
                <a:cubicBezTo>
                  <a:pt x="162" y="152"/>
                  <a:pt x="162" y="151"/>
                  <a:pt x="162" y="151"/>
                </a:cubicBezTo>
                <a:cubicBezTo>
                  <a:pt x="198" y="2"/>
                  <a:pt x="198" y="2"/>
                  <a:pt x="198" y="2"/>
                </a:cubicBezTo>
                <a:cubicBezTo>
                  <a:pt x="198" y="2"/>
                  <a:pt x="198" y="1"/>
                  <a:pt x="197" y="0"/>
                </a:cubicBezTo>
                <a:close/>
              </a:path>
            </a:pathLst>
          </a:custGeom>
          <a:solidFill>
            <a:srgbClr val="7030A0"/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3124" name="MH_Other_50"/>
          <p:cNvSpPr/>
          <p:nvPr/>
        </p:nvSpPr>
        <p:spPr>
          <a:xfrm>
            <a:off x="4404360" y="3098006"/>
            <a:ext cx="93821" cy="172879"/>
          </a:xfrm>
          <a:custGeom>
            <a:avLst/>
            <a:gdLst/>
            <a:ahLst/>
            <a:cxnLst>
              <a:cxn ang="0">
                <a:pos x="2147483646" y="2147483646"/>
              </a:cxn>
              <a:cxn ang="0">
                <a:pos x="2147483646" y="0"/>
              </a:cxn>
              <a:cxn ang="0">
                <a:pos x="2147483646" y="0"/>
              </a:cxn>
              <a:cxn ang="0">
                <a:pos x="0" y="2147483646"/>
              </a:cxn>
              <a:cxn ang="0">
                <a:pos x="0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</a:cxnLst>
            <a:rect l="0" t="0" r="0" b="0"/>
            <a:pathLst>
              <a:path w="24" h="42">
                <a:moveTo>
                  <a:pt x="23" y="6"/>
                </a:moveTo>
                <a:cubicBezTo>
                  <a:pt x="3" y="0"/>
                  <a:pt x="3" y="0"/>
                  <a:pt x="3" y="0"/>
                </a:cubicBezTo>
                <a:cubicBezTo>
                  <a:pt x="2" y="0"/>
                  <a:pt x="1" y="0"/>
                  <a:pt x="1" y="0"/>
                </a:cubicBezTo>
                <a:cubicBezTo>
                  <a:pt x="0" y="1"/>
                  <a:pt x="0" y="1"/>
                  <a:pt x="0" y="2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1" y="41"/>
                  <a:pt x="2" y="41"/>
                </a:cubicBezTo>
                <a:cubicBezTo>
                  <a:pt x="2" y="42"/>
                  <a:pt x="2" y="42"/>
                  <a:pt x="2" y="42"/>
                </a:cubicBezTo>
                <a:cubicBezTo>
                  <a:pt x="3" y="42"/>
                  <a:pt x="3" y="41"/>
                  <a:pt x="4" y="41"/>
                </a:cubicBezTo>
                <a:cubicBezTo>
                  <a:pt x="24" y="9"/>
                  <a:pt x="24" y="9"/>
                  <a:pt x="24" y="9"/>
                </a:cubicBezTo>
                <a:cubicBezTo>
                  <a:pt x="24" y="9"/>
                  <a:pt x="24" y="8"/>
                  <a:pt x="24" y="7"/>
                </a:cubicBezTo>
                <a:cubicBezTo>
                  <a:pt x="24" y="7"/>
                  <a:pt x="23" y="6"/>
                  <a:pt x="23" y="6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3125" name="MH_Other_51"/>
          <p:cNvSpPr/>
          <p:nvPr/>
        </p:nvSpPr>
        <p:spPr>
          <a:xfrm>
            <a:off x="5725954" y="2569369"/>
            <a:ext cx="274796" cy="554831"/>
          </a:xfrm>
          <a:custGeom>
            <a:avLst/>
            <a:gdLst/>
            <a:ahLst/>
            <a:cxnLst>
              <a:cxn ang="0">
                <a:pos x="185783" y="82396"/>
              </a:cxn>
              <a:cxn ang="0">
                <a:pos x="80877" y="185095"/>
              </a:cxn>
              <a:cxn ang="0">
                <a:pos x="185783" y="287798"/>
              </a:cxn>
              <a:cxn ang="0">
                <a:pos x="290685" y="185095"/>
              </a:cxn>
              <a:cxn ang="0">
                <a:pos x="185783" y="82396"/>
              </a:cxn>
              <a:cxn ang="0">
                <a:pos x="185783" y="0"/>
              </a:cxn>
              <a:cxn ang="0">
                <a:pos x="371564" y="183935"/>
              </a:cxn>
              <a:cxn ang="0">
                <a:pos x="258098" y="353417"/>
              </a:cxn>
              <a:cxn ang="0">
                <a:pos x="243802" y="356275"/>
              </a:cxn>
              <a:cxn ang="0">
                <a:pos x="243802" y="419658"/>
              </a:cxn>
              <a:cxn ang="0">
                <a:pos x="243802" y="420426"/>
              </a:cxn>
              <a:cxn ang="0">
                <a:pos x="261562" y="420426"/>
              </a:cxn>
              <a:cxn ang="0">
                <a:pos x="298843" y="420426"/>
              </a:cxn>
              <a:cxn ang="0">
                <a:pos x="335230" y="454538"/>
              </a:cxn>
              <a:cxn ang="0">
                <a:pos x="335230" y="498882"/>
              </a:cxn>
              <a:cxn ang="0">
                <a:pos x="298843" y="532994"/>
              </a:cxn>
              <a:cxn ang="0">
                <a:pos x="247754" y="532994"/>
              </a:cxn>
              <a:cxn ang="0">
                <a:pos x="243802" y="532994"/>
              </a:cxn>
              <a:cxn ang="0">
                <a:pos x="243802" y="551559"/>
              </a:cxn>
              <a:cxn ang="0">
                <a:pos x="261562" y="551559"/>
              </a:cxn>
              <a:cxn ang="0">
                <a:pos x="298843" y="551559"/>
              </a:cxn>
              <a:cxn ang="0">
                <a:pos x="335230" y="587569"/>
              </a:cxn>
              <a:cxn ang="0">
                <a:pos x="335230" y="630438"/>
              </a:cxn>
              <a:cxn ang="0">
                <a:pos x="298843" y="666447"/>
              </a:cxn>
              <a:cxn ang="0">
                <a:pos x="247754" y="666447"/>
              </a:cxn>
              <a:cxn ang="0">
                <a:pos x="243802" y="666447"/>
              </a:cxn>
              <a:cxn ang="0">
                <a:pos x="243802" y="680377"/>
              </a:cxn>
              <a:cxn ang="0">
                <a:pos x="243802" y="686603"/>
              </a:cxn>
              <a:cxn ang="0">
                <a:pos x="186649" y="743038"/>
              </a:cxn>
              <a:cxn ang="0">
                <a:pos x="127762" y="686603"/>
              </a:cxn>
              <a:cxn ang="0">
                <a:pos x="127762" y="385414"/>
              </a:cxn>
              <a:cxn ang="0">
                <a:pos x="127762" y="356275"/>
              </a:cxn>
              <a:cxn ang="0">
                <a:pos x="113466" y="353417"/>
              </a:cxn>
              <a:cxn ang="0">
                <a:pos x="0" y="183935"/>
              </a:cxn>
              <a:cxn ang="0">
                <a:pos x="185783" y="0"/>
              </a:cxn>
            </a:cxnLst>
            <a:rect l="0" t="0" r="0" b="0"/>
            <a:pathLst>
              <a:path w="366024" h="739310">
                <a:moveTo>
                  <a:pt x="183012" y="81980"/>
                </a:moveTo>
                <a:cubicBezTo>
                  <a:pt x="125938" y="81980"/>
                  <a:pt x="79671" y="127731"/>
                  <a:pt x="79671" y="184167"/>
                </a:cubicBezTo>
                <a:cubicBezTo>
                  <a:pt x="79671" y="240603"/>
                  <a:pt x="125938" y="286354"/>
                  <a:pt x="183012" y="286354"/>
                </a:cubicBezTo>
                <a:cubicBezTo>
                  <a:pt x="240086" y="286354"/>
                  <a:pt x="286353" y="240603"/>
                  <a:pt x="286353" y="184167"/>
                </a:cubicBezTo>
                <a:cubicBezTo>
                  <a:pt x="286353" y="127731"/>
                  <a:pt x="240086" y="81980"/>
                  <a:pt x="183012" y="81980"/>
                </a:cubicBezTo>
                <a:close/>
                <a:moveTo>
                  <a:pt x="183012" y="0"/>
                </a:moveTo>
                <a:cubicBezTo>
                  <a:pt x="284087" y="0"/>
                  <a:pt x="366024" y="81938"/>
                  <a:pt x="366024" y="183013"/>
                </a:cubicBezTo>
                <a:cubicBezTo>
                  <a:pt x="366024" y="258819"/>
                  <a:pt x="319935" y="323861"/>
                  <a:pt x="254249" y="351644"/>
                </a:cubicBezTo>
                <a:lnTo>
                  <a:pt x="240167" y="354487"/>
                </a:lnTo>
                <a:lnTo>
                  <a:pt x="240167" y="417552"/>
                </a:lnTo>
                <a:lnTo>
                  <a:pt x="240167" y="418317"/>
                </a:lnTo>
                <a:lnTo>
                  <a:pt x="257662" y="418317"/>
                </a:lnTo>
                <a:cubicBezTo>
                  <a:pt x="294387" y="418317"/>
                  <a:pt x="294387" y="418317"/>
                  <a:pt x="294387" y="418317"/>
                </a:cubicBezTo>
                <a:cubicBezTo>
                  <a:pt x="314869" y="418317"/>
                  <a:pt x="330231" y="433590"/>
                  <a:pt x="330231" y="452257"/>
                </a:cubicBezTo>
                <a:cubicBezTo>
                  <a:pt x="330231" y="496379"/>
                  <a:pt x="330231" y="496379"/>
                  <a:pt x="330231" y="496379"/>
                </a:cubicBezTo>
                <a:cubicBezTo>
                  <a:pt x="330231" y="515046"/>
                  <a:pt x="314869" y="530319"/>
                  <a:pt x="294387" y="530319"/>
                </a:cubicBezTo>
                <a:cubicBezTo>
                  <a:pt x="272624" y="530319"/>
                  <a:pt x="256302" y="530319"/>
                  <a:pt x="244060" y="530319"/>
                </a:cubicBezTo>
                <a:lnTo>
                  <a:pt x="240167" y="530319"/>
                </a:lnTo>
                <a:lnTo>
                  <a:pt x="240167" y="548792"/>
                </a:lnTo>
                <a:lnTo>
                  <a:pt x="257662" y="548792"/>
                </a:lnTo>
                <a:cubicBezTo>
                  <a:pt x="294387" y="548792"/>
                  <a:pt x="294387" y="548792"/>
                  <a:pt x="294387" y="548792"/>
                </a:cubicBezTo>
                <a:cubicBezTo>
                  <a:pt x="314869" y="548792"/>
                  <a:pt x="330231" y="565853"/>
                  <a:pt x="330231" y="584621"/>
                </a:cubicBezTo>
                <a:cubicBezTo>
                  <a:pt x="330231" y="627274"/>
                  <a:pt x="330231" y="627274"/>
                  <a:pt x="330231" y="627274"/>
                </a:cubicBezTo>
                <a:cubicBezTo>
                  <a:pt x="330231" y="646042"/>
                  <a:pt x="314869" y="663103"/>
                  <a:pt x="294387" y="663103"/>
                </a:cubicBezTo>
                <a:cubicBezTo>
                  <a:pt x="272624" y="663103"/>
                  <a:pt x="256302" y="663103"/>
                  <a:pt x="244060" y="663103"/>
                </a:cubicBezTo>
                <a:lnTo>
                  <a:pt x="240167" y="663103"/>
                </a:lnTo>
                <a:lnTo>
                  <a:pt x="240167" y="676963"/>
                </a:lnTo>
                <a:cubicBezTo>
                  <a:pt x="240167" y="683158"/>
                  <a:pt x="240167" y="683158"/>
                  <a:pt x="240167" y="683158"/>
                </a:cubicBezTo>
                <a:cubicBezTo>
                  <a:pt x="240167" y="713786"/>
                  <a:pt x="214575" y="739310"/>
                  <a:pt x="183865" y="739310"/>
                </a:cubicBezTo>
                <a:cubicBezTo>
                  <a:pt x="151449" y="739310"/>
                  <a:pt x="125857" y="713786"/>
                  <a:pt x="125857" y="683158"/>
                </a:cubicBezTo>
                <a:cubicBezTo>
                  <a:pt x="125857" y="534481"/>
                  <a:pt x="125857" y="441558"/>
                  <a:pt x="125857" y="383481"/>
                </a:cubicBezTo>
                <a:lnTo>
                  <a:pt x="125857" y="354487"/>
                </a:lnTo>
                <a:lnTo>
                  <a:pt x="111775" y="351644"/>
                </a:lnTo>
                <a:cubicBezTo>
                  <a:pt x="46089" y="323861"/>
                  <a:pt x="0" y="258819"/>
                  <a:pt x="0" y="183013"/>
                </a:cubicBezTo>
                <a:cubicBezTo>
                  <a:pt x="0" y="81938"/>
                  <a:pt x="81937" y="0"/>
                  <a:pt x="183012" y="0"/>
                </a:cubicBezTo>
                <a:close/>
              </a:path>
            </a:pathLst>
          </a:custGeom>
          <a:solidFill>
            <a:srgbClr val="F1773D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3126" name="MH_SubTitle_1"/>
          <p:cNvSpPr txBox="1"/>
          <p:nvPr/>
        </p:nvSpPr>
        <p:spPr>
          <a:xfrm>
            <a:off x="3145631" y="2028825"/>
            <a:ext cx="761048" cy="408623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algn="ctr" eaLnBrk="1" hangingPunct="1"/>
            <a:r>
              <a:rPr 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27" name="MH_SubTitle_3"/>
          <p:cNvSpPr txBox="1"/>
          <p:nvPr/>
        </p:nvSpPr>
        <p:spPr>
          <a:xfrm>
            <a:off x="5281613" y="2028825"/>
            <a:ext cx="762000" cy="408623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algn="ctr" eaLnBrk="1" hangingPunct="1"/>
            <a:r>
              <a:rPr 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28" name="MH_SubTitle_6"/>
          <p:cNvSpPr txBox="1"/>
          <p:nvPr/>
        </p:nvSpPr>
        <p:spPr>
          <a:xfrm>
            <a:off x="3200400" y="4061460"/>
            <a:ext cx="762000" cy="408623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algn="ctr" eaLnBrk="1" hangingPunct="1"/>
            <a:r>
              <a:rPr 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06</a:t>
            </a:r>
            <a:endParaRPr 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29" name="MH_SubTitle_5"/>
          <p:cNvSpPr txBox="1"/>
          <p:nvPr/>
        </p:nvSpPr>
        <p:spPr>
          <a:xfrm>
            <a:off x="5173504" y="4095750"/>
            <a:ext cx="760571" cy="408623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algn="ctr" eaLnBrk="1" hangingPunct="1"/>
            <a:r>
              <a:rPr 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07</a:t>
            </a:r>
            <a:endParaRPr 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30" name="MH_SubTitle_7"/>
          <p:cNvSpPr txBox="1"/>
          <p:nvPr/>
        </p:nvSpPr>
        <p:spPr>
          <a:xfrm>
            <a:off x="2847975" y="3151823"/>
            <a:ext cx="761048" cy="408146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algn="ctr" eaLnBrk="1" hangingPunct="1"/>
            <a:r>
              <a:rPr 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05</a:t>
            </a:r>
            <a:endParaRPr 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31" name="MH_SubTitle_4"/>
          <p:cNvSpPr txBox="1"/>
          <p:nvPr/>
        </p:nvSpPr>
        <p:spPr>
          <a:xfrm>
            <a:off x="5492591" y="3151823"/>
            <a:ext cx="760571" cy="408146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algn="ctr" eaLnBrk="1" hangingPunct="1"/>
            <a:r>
              <a:rPr 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32" name="MH_SubTitle_2"/>
          <p:cNvSpPr txBox="1"/>
          <p:nvPr/>
        </p:nvSpPr>
        <p:spPr>
          <a:xfrm>
            <a:off x="4137660" y="1676400"/>
            <a:ext cx="760571" cy="408623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algn="ctr" eaLnBrk="1" hangingPunct="1"/>
            <a:r>
              <a:rPr 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332105" y="2552065"/>
            <a:ext cx="2354580" cy="789940"/>
          </a:xfrm>
          <a:prstGeom prst="roundRect">
            <a:avLst/>
          </a:prstGeom>
          <a:solidFill>
            <a:srgbClr val="46FC2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sz="135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全面推进校园星级俱乐部和社会考级中心建设，目标：分批在全国建设</a:t>
            </a:r>
            <a:r>
              <a:rPr lang="en-US" altLang="zh-CN" sz="135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5000</a:t>
            </a:r>
            <a:r>
              <a:rPr lang="zh-CN" altLang="en-US" sz="135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个。</a:t>
            </a:r>
            <a:endParaRPr lang="zh-CN" altLang="en-US" sz="135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+mn-ea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6181725" y="3738245"/>
            <a:ext cx="2753360" cy="871220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sz="135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积极开发赛事IP，培养品牌赛事。通过政府购买服务，争取更多城市和赞助商参与到啦啦操赛事中。</a:t>
            </a:r>
            <a:endParaRPr lang="zh-CN" altLang="en-US" sz="135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+mn-ea"/>
            </a:endParaRPr>
          </a:p>
        </p:txBody>
      </p:sp>
      <p:sp>
        <p:nvSpPr>
          <p:cNvPr id="15" name="圆角矩形 14"/>
          <p:cNvSpPr/>
          <p:nvPr/>
        </p:nvSpPr>
        <p:spPr>
          <a:xfrm>
            <a:off x="6283325" y="2367915"/>
            <a:ext cx="2651125" cy="784225"/>
          </a:xfrm>
          <a:prstGeom prst="roundRect">
            <a:avLst/>
          </a:prstGeom>
          <a:solidFill>
            <a:srgbClr val="4EC30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sz="135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全面推进啦啦操运动员技术等级标准，力争完成</a:t>
            </a:r>
            <a:r>
              <a:rPr lang="en-US" altLang="zh-CN" sz="135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5</a:t>
            </a:r>
            <a:r>
              <a:rPr lang="zh-CN" altLang="en-US" sz="135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万</a:t>
            </a:r>
            <a:r>
              <a:rPr lang="en-US" altLang="zh-CN" sz="135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/</a:t>
            </a:r>
            <a:r>
              <a:rPr lang="zh-CN" altLang="en-US" sz="135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年七彩与五星运动员考级与通级。</a:t>
            </a:r>
            <a:endParaRPr lang="zh-CN" altLang="en-US" sz="135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+mn-ea"/>
            </a:endParaRPr>
          </a:p>
        </p:txBody>
      </p:sp>
      <p:sp>
        <p:nvSpPr>
          <p:cNvPr id="19" name="流程图: 摘录 18"/>
          <p:cNvSpPr/>
          <p:nvPr/>
        </p:nvSpPr>
        <p:spPr>
          <a:xfrm rot="19560000">
            <a:off x="3098483" y="4166235"/>
            <a:ext cx="335280" cy="242888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3" name="圆角矩形 12"/>
          <p:cNvSpPr/>
          <p:nvPr/>
        </p:nvSpPr>
        <p:spPr>
          <a:xfrm>
            <a:off x="652145" y="3876675"/>
            <a:ext cx="2536825" cy="8718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sz="135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与新浪体育建立深度全媒体合作，设专区，直播赛事和活动，打造中国啦啦操文化品牌。</a:t>
            </a:r>
            <a:endParaRPr lang="zh-CN" altLang="en-US" sz="135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+mn-ea"/>
            </a:endParaRPr>
          </a:p>
        </p:txBody>
      </p:sp>
      <p:sp>
        <p:nvSpPr>
          <p:cNvPr id="20" name="圆角矩形 19"/>
          <p:cNvSpPr/>
          <p:nvPr/>
        </p:nvSpPr>
        <p:spPr>
          <a:xfrm>
            <a:off x="6333490" y="1111250"/>
            <a:ext cx="2505075" cy="89408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sz="135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全面推进全民健身，启动幼儿啦啦操和广场啦啦操，探索工间啦啦操和军旅啦啦操。</a:t>
            </a:r>
            <a:endParaRPr lang="zh-CN" altLang="en-US" sz="135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+mn-ea"/>
            </a:endParaRPr>
          </a:p>
        </p:txBody>
      </p:sp>
      <p:sp>
        <p:nvSpPr>
          <p:cNvPr id="21" name="圆角矩形 20"/>
          <p:cNvSpPr/>
          <p:nvPr/>
        </p:nvSpPr>
        <p:spPr>
          <a:xfrm>
            <a:off x="3200876" y="143828"/>
            <a:ext cx="2548414" cy="855821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sz="135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全面推进“啦啦操进校园”的重大战略目标，实现</a:t>
            </a:r>
            <a:r>
              <a:rPr lang="en-US" altLang="zh-CN" sz="135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5</a:t>
            </a:r>
            <a:r>
              <a:rPr lang="zh-CN" altLang="en-US" sz="135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万所学校</a:t>
            </a:r>
            <a:r>
              <a:rPr lang="en-US" altLang="zh-CN" sz="135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4000</a:t>
            </a:r>
            <a:r>
              <a:rPr lang="zh-CN" altLang="en-US" sz="135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万学生参与啦啦操。</a:t>
            </a:r>
            <a:endParaRPr lang="zh-CN" altLang="en-US" sz="135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+mn-ea"/>
            </a:endParaRPr>
          </a:p>
        </p:txBody>
      </p:sp>
      <p:sp>
        <p:nvSpPr>
          <p:cNvPr id="22" name="圆角矩形 21"/>
          <p:cNvSpPr/>
          <p:nvPr/>
        </p:nvSpPr>
        <p:spPr>
          <a:xfrm>
            <a:off x="332740" y="1191895"/>
            <a:ext cx="2685415" cy="810260"/>
          </a:xfrm>
          <a:prstGeom prst="roundRect">
            <a:avLst/>
          </a:prstGeom>
          <a:solidFill>
            <a:srgbClr val="FDC10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sz="135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全面建设中国特色的教练员和裁判员队伍，推进</a:t>
            </a:r>
            <a:r>
              <a:rPr lang="en-US" altLang="zh-CN" sz="135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“111”</a:t>
            </a:r>
            <a:r>
              <a:rPr lang="zh-CN" altLang="en-US" sz="135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工程，提升引领中国的啦啦操整体水平。</a:t>
            </a:r>
            <a:endParaRPr lang="zh-CN" altLang="en-US" sz="135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+mn-ea"/>
            </a:endParaRPr>
          </a:p>
        </p:txBody>
      </p:sp>
      <p:sp>
        <p:nvSpPr>
          <p:cNvPr id="23" name="流程图: 摘录 22"/>
          <p:cNvSpPr/>
          <p:nvPr/>
        </p:nvSpPr>
        <p:spPr>
          <a:xfrm rot="19560000">
            <a:off x="2915603" y="1491615"/>
            <a:ext cx="335280" cy="242888"/>
          </a:xfrm>
          <a:prstGeom prst="flowChartExtract">
            <a:avLst/>
          </a:prstGeom>
          <a:solidFill>
            <a:srgbClr val="FDC10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3" name="Title 13"/>
          <p:cNvSpPr>
            <a:spLocks noGrp="1"/>
          </p:cNvSpPr>
          <p:nvPr/>
        </p:nvSpPr>
        <p:spPr>
          <a:xfrm>
            <a:off x="-92844" y="144412"/>
            <a:ext cx="3306762" cy="552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中国啦啦操</a:t>
            </a:r>
            <a:r>
              <a:rPr lang="zh-CN" altLang="en-US" sz="2800" b="1" dirty="0" smtClean="0">
                <a:solidFill>
                  <a:srgbClr val="A9D4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发展规划</a:t>
            </a:r>
            <a:endParaRPr lang="en-US" sz="3000" b="1" dirty="0">
              <a:solidFill>
                <a:srgbClr val="A9D4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ldLvl="0" animBg="1"/>
      <p:bldP spid="25" grpId="0" bldLvl="0" animBg="1"/>
      <p:bldP spid="17" grpId="0" bldLvl="0" animBg="1"/>
      <p:bldP spid="16" grpId="0" bldLvl="0" animBg="1"/>
      <p:bldP spid="18" grpId="0" bldLvl="0" animBg="1"/>
      <p:bldP spid="12" grpId="0" bldLvl="0" animBg="1"/>
      <p:bldP spid="14" grpId="0" bldLvl="0" animBg="1"/>
      <p:bldP spid="15" grpId="0" bldLvl="0" animBg="1"/>
      <p:bldP spid="19" grpId="0" bldLvl="0" animBg="1"/>
      <p:bldP spid="13" grpId="0" bldLvl="0" animBg="1"/>
      <p:bldP spid="20" grpId="0" bldLvl="0" animBg="1"/>
      <p:bldP spid="21" grpId="0" bldLvl="0" animBg="1"/>
      <p:bldP spid="22" grpId="0" bldLvl="0" animBg="1"/>
      <p:bldP spid="23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3"/>
          <p:cNvSpPr txBox="1"/>
          <p:nvPr/>
        </p:nvSpPr>
        <p:spPr>
          <a:xfrm>
            <a:off x="2918961" y="221247"/>
            <a:ext cx="3306762" cy="552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未来五年</a:t>
            </a:r>
            <a:r>
              <a:rPr lang="zh-CN" altLang="en-US" sz="2800" b="1" dirty="0" smtClean="0">
                <a:solidFill>
                  <a:srgbClr val="A9D4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工作设想</a:t>
            </a:r>
            <a:endParaRPr lang="en-US" sz="3000" b="1" dirty="0">
              <a:solidFill>
                <a:srgbClr val="A9D4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cxnSp>
        <p:nvCxnSpPr>
          <p:cNvPr id="3" name="Straight Connector 401"/>
          <p:cNvCxnSpPr/>
          <p:nvPr/>
        </p:nvCxnSpPr>
        <p:spPr>
          <a:xfrm>
            <a:off x="472465" y="497161"/>
            <a:ext cx="2446434" cy="0"/>
          </a:xfrm>
          <a:prstGeom prst="line">
            <a:avLst/>
          </a:prstGeom>
          <a:ln>
            <a:solidFill>
              <a:schemeClr val="accent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401"/>
          <p:cNvCxnSpPr/>
          <p:nvPr/>
        </p:nvCxnSpPr>
        <p:spPr>
          <a:xfrm>
            <a:off x="6225723" y="497161"/>
            <a:ext cx="2446434" cy="0"/>
          </a:xfrm>
          <a:prstGeom prst="line">
            <a:avLst/>
          </a:prstGeom>
          <a:ln>
            <a:solidFill>
              <a:schemeClr val="accent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683568" y="811010"/>
            <a:ext cx="8136904" cy="1630045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zh-CN" b="1" dirty="0"/>
              <a:t>（一）继续与教育部开展多元发展模式</a:t>
            </a:r>
            <a:endParaRPr lang="zh-CN" altLang="zh-CN" b="1" dirty="0"/>
          </a:p>
          <a:p>
            <a:r>
              <a:rPr lang="en-US" altLang="zh-CN" dirty="0" smtClean="0"/>
              <a:t>       </a:t>
            </a:r>
            <a:endParaRPr lang="en-US" altLang="zh-CN" dirty="0" smtClean="0"/>
          </a:p>
          <a:p>
            <a:r>
              <a:rPr lang="zh-CN" altLang="zh-CN" sz="1600" dirty="0" smtClean="0"/>
              <a:t>       稳妥</a:t>
            </a:r>
            <a:r>
              <a:rPr lang="zh-CN" altLang="zh-CN" sz="1600" dirty="0"/>
              <a:t>有序的实施教育部“送培训到基层”大型公益活动，达到两大目标，即：</a:t>
            </a:r>
            <a:endParaRPr lang="zh-CN" altLang="zh-CN" sz="1600" dirty="0"/>
          </a:p>
          <a:p>
            <a:r>
              <a:rPr lang="en-US" altLang="zh-CN" sz="1600" dirty="0"/>
              <a:t>       1.</a:t>
            </a:r>
            <a:r>
              <a:rPr lang="zh-CN" altLang="zh-CN" sz="1600" dirty="0"/>
              <a:t>为全国每所学校培养</a:t>
            </a:r>
            <a:r>
              <a:rPr lang="en-US" altLang="zh-CN" sz="1600" dirty="0"/>
              <a:t>1</a:t>
            </a:r>
            <a:r>
              <a:rPr lang="zh-CN" altLang="zh-CN" sz="1600" dirty="0"/>
              <a:t>名以上啦啦操教师，让</a:t>
            </a:r>
            <a:r>
              <a:rPr lang="en-US" altLang="zh-CN" sz="1600" dirty="0"/>
              <a:t>CCA</a:t>
            </a:r>
            <a:r>
              <a:rPr lang="zh-CN" altLang="zh-CN" sz="1600" dirty="0"/>
              <a:t>注册的教练员和裁判员达到</a:t>
            </a:r>
            <a:r>
              <a:rPr lang="en-US" altLang="zh-CN" sz="1600" dirty="0"/>
              <a:t>15</a:t>
            </a:r>
            <a:r>
              <a:rPr lang="zh-CN" altLang="zh-CN" sz="1600" dirty="0"/>
              <a:t>万人；</a:t>
            </a:r>
            <a:endParaRPr lang="zh-CN" altLang="zh-CN" sz="1600" dirty="0"/>
          </a:p>
          <a:p>
            <a:r>
              <a:rPr lang="en-US" altLang="zh-CN" sz="1600" dirty="0"/>
              <a:t>        2.</a:t>
            </a:r>
            <a:r>
              <a:rPr lang="zh-CN" altLang="zh-CN" sz="1600" dirty="0"/>
              <a:t>通过推广和普及校园啦啦操示范套路，组织进行大课间操升级，推进更多的省份实现“啦啦操进入中高考体能测试”体系。</a:t>
            </a:r>
            <a:endParaRPr lang="zh-CN" altLang="en-US" sz="1600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05235" y="3467512"/>
            <a:ext cx="2227327" cy="148217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4048" y="3467512"/>
            <a:ext cx="2232248" cy="1488165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>
            <a:off x="10544" y="4515966"/>
            <a:ext cx="1208122" cy="539552"/>
            <a:chOff x="0" y="2906897"/>
            <a:chExt cx="9117785" cy="889000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/>
          <p:cNvGrpSpPr/>
          <p:nvPr/>
        </p:nvGrpSpPr>
        <p:grpSpPr>
          <a:xfrm>
            <a:off x="7935878" y="4603948"/>
            <a:ext cx="1208122" cy="539552"/>
            <a:chOff x="0" y="2906897"/>
            <a:chExt cx="9117785" cy="889000"/>
          </a:xfrm>
        </p:grpSpPr>
        <p:cxnSp>
          <p:nvCxnSpPr>
            <p:cNvPr id="18" name="直接连接符 17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3"/>
          <p:cNvSpPr txBox="1"/>
          <p:nvPr/>
        </p:nvSpPr>
        <p:spPr>
          <a:xfrm>
            <a:off x="2918961" y="221247"/>
            <a:ext cx="3306762" cy="552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未来五年</a:t>
            </a:r>
            <a:r>
              <a:rPr lang="zh-CN" altLang="en-US" sz="2800" b="1" dirty="0">
                <a:solidFill>
                  <a:srgbClr val="A9D4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工作设想</a:t>
            </a:r>
            <a:endParaRPr lang="en-US" altLang="zh-CN" sz="3000" b="1" dirty="0">
              <a:solidFill>
                <a:srgbClr val="A9D400"/>
              </a:solidFill>
              <a:cs typeface="+mn-ea"/>
              <a:sym typeface="+mn-lt"/>
            </a:endParaRPr>
          </a:p>
        </p:txBody>
      </p:sp>
      <p:cxnSp>
        <p:nvCxnSpPr>
          <p:cNvPr id="3" name="Straight Connector 401"/>
          <p:cNvCxnSpPr/>
          <p:nvPr/>
        </p:nvCxnSpPr>
        <p:spPr>
          <a:xfrm>
            <a:off x="472465" y="497161"/>
            <a:ext cx="2446434" cy="0"/>
          </a:xfrm>
          <a:prstGeom prst="line">
            <a:avLst/>
          </a:prstGeom>
          <a:ln>
            <a:solidFill>
              <a:schemeClr val="accent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401"/>
          <p:cNvCxnSpPr/>
          <p:nvPr/>
        </p:nvCxnSpPr>
        <p:spPr>
          <a:xfrm>
            <a:off x="6225723" y="497161"/>
            <a:ext cx="2446434" cy="0"/>
          </a:xfrm>
          <a:prstGeom prst="line">
            <a:avLst/>
          </a:prstGeom>
          <a:ln>
            <a:solidFill>
              <a:schemeClr val="accent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3420494" y="1294203"/>
            <a:ext cx="5399978" cy="2399665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en-US" b="1" dirty="0" smtClean="0"/>
              <a:t>（</a:t>
            </a:r>
            <a:r>
              <a:rPr lang="zh-CN" altLang="en-US" b="1" dirty="0"/>
              <a:t>二）继续打造多样化精品赛事</a:t>
            </a:r>
            <a:endParaRPr lang="zh-CN" altLang="en-US" b="1" dirty="0"/>
          </a:p>
          <a:p>
            <a:endParaRPr lang="zh-CN" altLang="en-US" b="1" dirty="0" smtClean="0"/>
          </a:p>
          <a:p>
            <a:r>
              <a:rPr lang="en-US" altLang="zh-CN" sz="1600" b="1" dirty="0" smtClean="0"/>
              <a:t>1.</a:t>
            </a:r>
            <a:r>
              <a:rPr lang="zh-CN" altLang="en-US" sz="1600" b="1" dirty="0" smtClean="0"/>
              <a:t> </a:t>
            </a:r>
            <a:r>
              <a:rPr lang="zh-CN" altLang="en-US" sz="1600" dirty="0" smtClean="0"/>
              <a:t>大力</a:t>
            </a:r>
            <a:r>
              <a:rPr lang="zh-CN" altLang="en-US" sz="1600" dirty="0"/>
              <a:t>发展全国啦啦操联赛，鼓励</a:t>
            </a:r>
            <a:r>
              <a:rPr lang="zh-CN" altLang="en-US" sz="1600" dirty="0" smtClean="0"/>
              <a:t>有条件的县（区）城市、高校和企业参与办赛</a:t>
            </a:r>
            <a:r>
              <a:rPr lang="zh-CN" altLang="en-US" sz="1600" dirty="0"/>
              <a:t>；</a:t>
            </a:r>
            <a:endParaRPr lang="zh-CN" altLang="en-US" sz="1600" dirty="0"/>
          </a:p>
          <a:p>
            <a:r>
              <a:rPr lang="en-US" altLang="zh-CN" sz="1600" b="1" dirty="0" smtClean="0"/>
              <a:t>2.</a:t>
            </a:r>
            <a:r>
              <a:rPr lang="zh-CN" altLang="en-US" sz="1600" b="1" dirty="0" smtClean="0"/>
              <a:t> </a:t>
            </a:r>
            <a:r>
              <a:rPr lang="zh-CN" altLang="en-US" sz="1600" dirty="0"/>
              <a:t>大力发展和建设幼儿啦啦操、亲子啦啦操。</a:t>
            </a:r>
            <a:r>
              <a:rPr lang="zh-CN" altLang="en-US" sz="1600" b="1" dirty="0" smtClean="0"/>
              <a:t> </a:t>
            </a:r>
            <a:r>
              <a:rPr lang="zh-CN" altLang="en-US" sz="1600" dirty="0" smtClean="0"/>
              <a:t>积极探索</a:t>
            </a:r>
            <a:r>
              <a:rPr lang="zh-CN" altLang="en-US" sz="1600" dirty="0"/>
              <a:t>广场啦啦操、看台啦啦操、农民啦啦操、军旅啦啦操</a:t>
            </a:r>
            <a:r>
              <a:rPr lang="zh-CN" altLang="en-US" sz="1600" dirty="0" smtClean="0">
                <a:sym typeface="+mn-ea"/>
              </a:rPr>
              <a:t>、电视啦啦操等，</a:t>
            </a:r>
            <a:r>
              <a:rPr lang="zh-CN" altLang="en-US" sz="1600" dirty="0" smtClean="0"/>
              <a:t>不断提高赛事质量，优化现有品牌赛事，</a:t>
            </a:r>
            <a:endParaRPr lang="zh-CN" altLang="en-US" sz="1600" dirty="0" smtClean="0"/>
          </a:p>
          <a:p>
            <a:r>
              <a:rPr lang="en-US" altLang="zh-CN" sz="1600" dirty="0" smtClean="0"/>
              <a:t>3.</a:t>
            </a:r>
            <a:r>
              <a:rPr lang="zh-CN" altLang="en-US" sz="1600" dirty="0" smtClean="0"/>
              <a:t>教育部计划联合组织</a:t>
            </a:r>
            <a:r>
              <a:rPr lang="zh-CN" altLang="en-US" dirty="0" smtClean="0">
                <a:solidFill>
                  <a:srgbClr val="FF0000"/>
                </a:solidFill>
              </a:rPr>
              <a:t>全国啦啦操创意展示大会</a:t>
            </a:r>
            <a:r>
              <a:rPr lang="zh-CN" altLang="en-US" sz="1600" dirty="0" smtClean="0"/>
              <a:t>和</a:t>
            </a:r>
            <a:r>
              <a:rPr lang="zh-CN" altLang="en-US" sz="1600" dirty="0">
                <a:sym typeface="+mn-ea"/>
              </a:rPr>
              <a:t>俱乐部联赛。</a:t>
            </a:r>
            <a:endParaRPr lang="zh-CN" altLang="en-US" sz="1600" dirty="0"/>
          </a:p>
        </p:txBody>
      </p:sp>
      <p:pic>
        <p:nvPicPr>
          <p:cNvPr id="3074" name="Picture 2" descr="http://www.ccachina.org/upload/lalacao/img/20170716/1500201427897942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72465" y="864252"/>
            <a:ext cx="2803391" cy="186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组合 7"/>
          <p:cNvGrpSpPr/>
          <p:nvPr/>
        </p:nvGrpSpPr>
        <p:grpSpPr>
          <a:xfrm rot="5400000">
            <a:off x="8216411" y="360103"/>
            <a:ext cx="1208122" cy="539552"/>
            <a:chOff x="0" y="2906897"/>
            <a:chExt cx="9117785" cy="889000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/>
          <p:cNvGrpSpPr/>
          <p:nvPr/>
        </p:nvGrpSpPr>
        <p:grpSpPr>
          <a:xfrm rot="5400000">
            <a:off x="-276236" y="4239764"/>
            <a:ext cx="1208122" cy="539552"/>
            <a:chOff x="0" y="2906897"/>
            <a:chExt cx="9117785" cy="889000"/>
          </a:xfrm>
        </p:grpSpPr>
        <p:cxnSp>
          <p:nvCxnSpPr>
            <p:cNvPr id="18" name="直接连接符 17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464" y="2823734"/>
            <a:ext cx="2803391" cy="1868927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3"/>
          <p:cNvSpPr txBox="1"/>
          <p:nvPr/>
        </p:nvSpPr>
        <p:spPr>
          <a:xfrm>
            <a:off x="2918961" y="221247"/>
            <a:ext cx="3306762" cy="552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未来五年</a:t>
            </a:r>
            <a:r>
              <a:rPr lang="zh-CN" altLang="en-US" sz="2800" b="1" dirty="0">
                <a:solidFill>
                  <a:srgbClr val="A9D4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工作设想</a:t>
            </a:r>
            <a:endParaRPr lang="en-US" altLang="zh-CN" sz="3000" b="1" dirty="0">
              <a:solidFill>
                <a:srgbClr val="A9D400"/>
              </a:solidFill>
              <a:cs typeface="+mn-ea"/>
              <a:sym typeface="+mn-lt"/>
            </a:endParaRPr>
          </a:p>
        </p:txBody>
      </p:sp>
      <p:cxnSp>
        <p:nvCxnSpPr>
          <p:cNvPr id="3" name="Straight Connector 401"/>
          <p:cNvCxnSpPr/>
          <p:nvPr/>
        </p:nvCxnSpPr>
        <p:spPr>
          <a:xfrm>
            <a:off x="472465" y="497161"/>
            <a:ext cx="2446434" cy="0"/>
          </a:xfrm>
          <a:prstGeom prst="line">
            <a:avLst/>
          </a:prstGeom>
          <a:ln>
            <a:solidFill>
              <a:schemeClr val="accent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401"/>
          <p:cNvCxnSpPr/>
          <p:nvPr/>
        </p:nvCxnSpPr>
        <p:spPr>
          <a:xfrm>
            <a:off x="6225723" y="497161"/>
            <a:ext cx="2446434" cy="0"/>
          </a:xfrm>
          <a:prstGeom prst="line">
            <a:avLst/>
          </a:prstGeom>
          <a:ln>
            <a:solidFill>
              <a:schemeClr val="accent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756211" y="1130072"/>
            <a:ext cx="7632848" cy="20764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b="1" dirty="0"/>
              <a:t>（三）继续加强国际交流与合作</a:t>
            </a:r>
            <a:endParaRPr lang="zh-CN" altLang="zh-CN" b="1" dirty="0"/>
          </a:p>
          <a:p>
            <a:pPr>
              <a:lnSpc>
                <a:spcPct val="100000"/>
              </a:lnSpc>
            </a:pPr>
            <a:r>
              <a:rPr lang="en-US" altLang="zh-CN" dirty="0" smtClean="0"/>
              <a:t>      </a:t>
            </a:r>
            <a:endParaRPr lang="en-US" altLang="zh-CN" dirty="0" smtClean="0"/>
          </a:p>
          <a:p>
            <a:pPr>
              <a:lnSpc>
                <a:spcPct val="100000"/>
              </a:lnSpc>
            </a:pPr>
            <a:r>
              <a:rPr lang="en-US" altLang="zh-CN" dirty="0" smtClean="0"/>
              <a:t>      </a:t>
            </a:r>
            <a:r>
              <a:rPr lang="en-US" altLang="zh-CN" sz="1600" dirty="0" smtClean="0"/>
              <a:t> </a:t>
            </a:r>
            <a:r>
              <a:rPr lang="zh-CN" altLang="zh-CN" sz="1600" dirty="0" smtClean="0"/>
              <a:t>通过</a:t>
            </a:r>
            <a:r>
              <a:rPr lang="zh-CN" altLang="zh-CN" sz="1600" dirty="0"/>
              <a:t>“走出去、请进来”的办法，加强与国际啦联的“技术、赛事”合作，通过各种“高培班”和训练营，建设具有中国特色的啦啦操教练员和裁判员队伍，迅速提升和引领中国啦啦操的整体水平，跻身亚洲乃至世界的啦啦操先进行列。计划建设</a:t>
            </a:r>
            <a:r>
              <a:rPr lang="zh-CN" altLang="zh-CN" dirty="0">
                <a:solidFill>
                  <a:srgbClr val="FF0000"/>
                </a:solidFill>
              </a:rPr>
              <a:t>中国啦啦操国际学院</a:t>
            </a:r>
            <a:r>
              <a:rPr lang="zh-CN" altLang="zh-CN" sz="1600" dirty="0"/>
              <a:t>，国家集训队；计划申办“啦啦操世界杯”和“啦啦操亚洲锦标赛”。</a:t>
            </a:r>
            <a:endParaRPr lang="zh-CN" altLang="zh-CN" sz="1600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64038" y="3902743"/>
            <a:ext cx="923544" cy="92354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4285" y="3874849"/>
            <a:ext cx="951438" cy="95143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8147" y="3884038"/>
            <a:ext cx="923544" cy="923544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9162" y="3866151"/>
            <a:ext cx="1944216" cy="959317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55987" y="3876215"/>
            <a:ext cx="968879" cy="968879"/>
          </a:xfrm>
          <a:prstGeom prst="rect">
            <a:avLst/>
          </a:prstGeom>
        </p:spPr>
      </p:pic>
      <p:grpSp>
        <p:nvGrpSpPr>
          <p:cNvPr id="11" name="组合 10"/>
          <p:cNvGrpSpPr/>
          <p:nvPr/>
        </p:nvGrpSpPr>
        <p:grpSpPr>
          <a:xfrm>
            <a:off x="7905412" y="4598568"/>
            <a:ext cx="1208122" cy="539552"/>
            <a:chOff x="0" y="2906897"/>
            <a:chExt cx="9117785" cy="889000"/>
          </a:xfrm>
        </p:grpSpPr>
        <p:cxnSp>
          <p:nvCxnSpPr>
            <p:cNvPr id="12" name="直接连接符 11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组合 19"/>
          <p:cNvGrpSpPr/>
          <p:nvPr/>
        </p:nvGrpSpPr>
        <p:grpSpPr>
          <a:xfrm>
            <a:off x="0" y="4603948"/>
            <a:ext cx="1208122" cy="539552"/>
            <a:chOff x="0" y="2906897"/>
            <a:chExt cx="9117785" cy="889000"/>
          </a:xfrm>
        </p:grpSpPr>
        <p:cxnSp>
          <p:nvCxnSpPr>
            <p:cNvPr id="21" name="直接连接符 20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组合 52"/>
          <p:cNvGrpSpPr/>
          <p:nvPr/>
        </p:nvGrpSpPr>
        <p:grpSpPr>
          <a:xfrm>
            <a:off x="7921070" y="4264446"/>
            <a:ext cx="1208122" cy="539552"/>
            <a:chOff x="0" y="2906897"/>
            <a:chExt cx="9117785" cy="889000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接连接符 55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接连接符 58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接连接符 59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接连接符 60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3"/>
          <p:cNvSpPr txBox="1"/>
          <p:nvPr/>
        </p:nvSpPr>
        <p:spPr>
          <a:xfrm>
            <a:off x="2918961" y="221247"/>
            <a:ext cx="3306762" cy="552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未来五年</a:t>
            </a:r>
            <a:r>
              <a:rPr lang="zh-CN" altLang="en-US" sz="2800" b="1" dirty="0">
                <a:solidFill>
                  <a:srgbClr val="A9D4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工作设想</a:t>
            </a:r>
            <a:endParaRPr lang="en-US" altLang="zh-CN" sz="3000" b="1" dirty="0">
              <a:solidFill>
                <a:srgbClr val="A9D400"/>
              </a:solidFill>
              <a:cs typeface="+mn-ea"/>
              <a:sym typeface="+mn-lt"/>
            </a:endParaRPr>
          </a:p>
        </p:txBody>
      </p:sp>
      <p:cxnSp>
        <p:nvCxnSpPr>
          <p:cNvPr id="3" name="Straight Connector 401"/>
          <p:cNvCxnSpPr/>
          <p:nvPr/>
        </p:nvCxnSpPr>
        <p:spPr>
          <a:xfrm>
            <a:off x="472465" y="497161"/>
            <a:ext cx="2446434" cy="0"/>
          </a:xfrm>
          <a:prstGeom prst="line">
            <a:avLst/>
          </a:prstGeom>
          <a:ln>
            <a:solidFill>
              <a:schemeClr val="accent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401"/>
          <p:cNvCxnSpPr/>
          <p:nvPr/>
        </p:nvCxnSpPr>
        <p:spPr>
          <a:xfrm>
            <a:off x="6225723" y="497161"/>
            <a:ext cx="2446434" cy="0"/>
          </a:xfrm>
          <a:prstGeom prst="line">
            <a:avLst/>
          </a:prstGeom>
          <a:ln>
            <a:solidFill>
              <a:schemeClr val="accent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676061" y="812333"/>
            <a:ext cx="7632848" cy="144526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zh-CN" b="1" dirty="0"/>
              <a:t>（四）大力建设中国啦啦操项目文化</a:t>
            </a:r>
            <a:endParaRPr lang="zh-CN" altLang="zh-CN" b="1" dirty="0"/>
          </a:p>
          <a:p>
            <a:r>
              <a:rPr lang="en-US" altLang="zh-CN" dirty="0" smtClean="0"/>
              <a:t>        </a:t>
            </a:r>
            <a:endParaRPr lang="en-US" altLang="zh-CN" dirty="0" smtClean="0"/>
          </a:p>
          <a:p>
            <a:r>
              <a:rPr lang="en-US" altLang="zh-CN" sz="1600" dirty="0"/>
              <a:t>1.</a:t>
            </a:r>
            <a:r>
              <a:rPr lang="zh-CN" altLang="zh-CN" sz="1600" dirty="0"/>
              <a:t>加强全国啦啦操星级俱乐部和考级中心建设，普及文化包和工具包；</a:t>
            </a:r>
            <a:endParaRPr lang="zh-CN" altLang="zh-CN" sz="1600" dirty="0"/>
          </a:p>
          <a:p>
            <a:r>
              <a:rPr lang="en-US" altLang="zh-CN" sz="1600" dirty="0"/>
              <a:t>2.</a:t>
            </a:r>
            <a:r>
              <a:rPr lang="zh-CN" altLang="en-US" sz="1600" dirty="0"/>
              <a:t>建设</a:t>
            </a:r>
            <a:r>
              <a:rPr lang="en-US" altLang="zh-CN" dirty="0">
                <a:solidFill>
                  <a:srgbClr val="FF0000"/>
                </a:solidFill>
              </a:rPr>
              <a:t>3.31</a:t>
            </a:r>
            <a:r>
              <a:rPr lang="zh-CN" altLang="en-US" dirty="0">
                <a:solidFill>
                  <a:srgbClr val="FF0000"/>
                </a:solidFill>
              </a:rPr>
              <a:t>中国啦啦操文化节</a:t>
            </a:r>
            <a:r>
              <a:rPr lang="zh-CN" altLang="en-US" sz="1600" dirty="0"/>
              <a:t>；</a:t>
            </a:r>
            <a:endParaRPr lang="zh-CN" altLang="en-US" sz="1600" dirty="0"/>
          </a:p>
          <a:p>
            <a:r>
              <a:rPr lang="en-US" altLang="zh-CN" sz="1600" dirty="0"/>
              <a:t>3.</a:t>
            </a:r>
            <a:r>
              <a:rPr lang="zh-CN" altLang="zh-CN" sz="1600" dirty="0"/>
              <a:t>聘请</a:t>
            </a:r>
            <a:r>
              <a:rPr lang="zh-CN" altLang="en-US" sz="1600" dirty="0" smtClean="0"/>
              <a:t>滕海滨</a:t>
            </a:r>
            <a:r>
              <a:rPr lang="zh-CN" altLang="zh-CN" sz="1600" dirty="0" smtClean="0"/>
              <a:t>、莫慧兰</a:t>
            </a:r>
            <a:r>
              <a:rPr lang="zh-CN" altLang="en-US" sz="1600" dirty="0" smtClean="0"/>
              <a:t>、何可欣</a:t>
            </a:r>
            <a:r>
              <a:rPr lang="zh-CN" altLang="zh-CN" sz="1600" dirty="0" smtClean="0"/>
              <a:t>等</a:t>
            </a:r>
            <a:r>
              <a:rPr lang="en-US" altLang="zh-CN" sz="1600" dirty="0" smtClean="0"/>
              <a:t>6</a:t>
            </a:r>
            <a:r>
              <a:rPr lang="zh-CN" altLang="en-US" sz="1600" dirty="0" smtClean="0"/>
              <a:t>名</a:t>
            </a:r>
            <a:r>
              <a:rPr lang="zh-CN" altLang="zh-CN" sz="1600" dirty="0"/>
              <a:t>奥运冠军（世界冠军）为</a:t>
            </a:r>
            <a:r>
              <a:rPr lang="zh-CN" altLang="zh-CN" dirty="0">
                <a:solidFill>
                  <a:srgbClr val="FF0000"/>
                </a:solidFill>
              </a:rPr>
              <a:t>爱心大使</a:t>
            </a:r>
            <a:r>
              <a:rPr lang="zh-CN" altLang="zh-CN" sz="1600" dirty="0"/>
              <a:t>。</a:t>
            </a:r>
            <a:endParaRPr lang="zh-CN" altLang="en-US" sz="1600" dirty="0"/>
          </a:p>
        </p:txBody>
      </p:sp>
      <p:grpSp>
        <p:nvGrpSpPr>
          <p:cNvPr id="9" name="组合 8"/>
          <p:cNvGrpSpPr/>
          <p:nvPr/>
        </p:nvGrpSpPr>
        <p:grpSpPr>
          <a:xfrm>
            <a:off x="0" y="4264446"/>
            <a:ext cx="1208122" cy="539552"/>
            <a:chOff x="0" y="2906897"/>
            <a:chExt cx="9117785" cy="889000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7" name="图片 26"/>
          <p:cNvPicPr>
            <a:picLocks noChangeAspect="1"/>
          </p:cNvPicPr>
          <p:nvPr/>
        </p:nvPicPr>
        <p:blipFill rotWithShape="1">
          <a:blip r:embed="rId1"/>
          <a:srcRect/>
          <a:stretch>
            <a:fillRect/>
          </a:stretch>
        </p:blipFill>
        <p:spPr>
          <a:xfrm>
            <a:off x="3362489" y="2878104"/>
            <a:ext cx="1296144" cy="171315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723879" y="2879385"/>
            <a:ext cx="1336314" cy="171187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2065326" y="2887224"/>
            <a:ext cx="1336314" cy="170403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0" name="图片 29"/>
          <p:cNvPicPr>
            <a:picLocks noChangeAspect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6000080" y="2934499"/>
            <a:ext cx="1341447" cy="169789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1" name="图片 30"/>
          <p:cNvPicPr>
            <a:picLocks noChangeAspect="1"/>
          </p:cNvPicPr>
          <p:nvPr/>
        </p:nvPicPr>
        <p:blipFill rotWithShape="1">
          <a:blip r:embed="rId5"/>
          <a:srcRect/>
          <a:stretch>
            <a:fillRect/>
          </a:stretch>
        </p:blipFill>
        <p:spPr>
          <a:xfrm>
            <a:off x="7366383" y="2940718"/>
            <a:ext cx="1341447" cy="172372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2" name="图片 31"/>
          <p:cNvPicPr>
            <a:picLocks noChangeAspect="1"/>
          </p:cNvPicPr>
          <p:nvPr/>
        </p:nvPicPr>
        <p:blipFill rotWithShape="1">
          <a:blip r:embed="rId6"/>
          <a:srcRect/>
          <a:stretch>
            <a:fillRect/>
          </a:stretch>
        </p:blipFill>
        <p:spPr>
          <a:xfrm>
            <a:off x="4658633" y="2891254"/>
            <a:ext cx="1341447" cy="1700001"/>
          </a:xfrm>
          <a:prstGeom prst="rect">
            <a:avLst/>
          </a:prstGeom>
          <a:effectLst>
            <a:softEdge rad="127000"/>
          </a:effectLst>
        </p:spPr>
      </p:pic>
      <p:cxnSp>
        <p:nvCxnSpPr>
          <p:cNvPr id="42" name="直接连接符 41"/>
          <p:cNvCxnSpPr/>
          <p:nvPr/>
        </p:nvCxnSpPr>
        <p:spPr>
          <a:xfrm flipV="1">
            <a:off x="2060193" y="2427734"/>
            <a:ext cx="0" cy="21450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 flipV="1">
            <a:off x="3413644" y="2446228"/>
            <a:ext cx="0" cy="21450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 flipV="1">
            <a:off x="4680685" y="2446228"/>
            <a:ext cx="0" cy="21450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 flipV="1">
            <a:off x="6012084" y="2446228"/>
            <a:ext cx="0" cy="21450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 flipV="1">
            <a:off x="7341527" y="2446228"/>
            <a:ext cx="0" cy="21450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文本框 46"/>
          <p:cNvSpPr txBox="1"/>
          <p:nvPr/>
        </p:nvSpPr>
        <p:spPr>
          <a:xfrm>
            <a:off x="899592" y="257175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92D050"/>
                </a:solidFill>
              </a:rPr>
              <a:t>滕海滨</a:t>
            </a:r>
            <a:endParaRPr lang="zh-CN" altLang="en-US" dirty="0">
              <a:solidFill>
                <a:srgbClr val="92D050"/>
              </a:solidFill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2267744" y="256245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92D050"/>
                </a:solidFill>
              </a:rPr>
              <a:t>何可欣</a:t>
            </a:r>
            <a:endParaRPr lang="zh-CN" altLang="en-US" dirty="0">
              <a:solidFill>
                <a:srgbClr val="92D050"/>
              </a:solidFill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3563888" y="256245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92D050"/>
                </a:solidFill>
              </a:rPr>
              <a:t>莫慧兰</a:t>
            </a:r>
            <a:endParaRPr lang="zh-CN" altLang="en-US" dirty="0">
              <a:solidFill>
                <a:srgbClr val="92D050"/>
              </a:solidFill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4881523" y="257138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92D050"/>
                </a:solidFill>
              </a:rPr>
              <a:t>邹    凯</a:t>
            </a:r>
            <a:endParaRPr lang="zh-CN" altLang="en-US" dirty="0">
              <a:solidFill>
                <a:srgbClr val="92D050"/>
              </a:solidFill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6228184" y="256245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92D050"/>
                </a:solidFill>
              </a:rPr>
              <a:t>黄    旭</a:t>
            </a:r>
            <a:endParaRPr lang="zh-CN" altLang="en-US" dirty="0">
              <a:solidFill>
                <a:srgbClr val="92D050"/>
              </a:solidFill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7596336" y="2553145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92D050"/>
                </a:solidFill>
              </a:rPr>
              <a:t>杨    威</a:t>
            </a:r>
            <a:endParaRPr lang="zh-CN" altLang="en-US" dirty="0">
              <a:solidFill>
                <a:srgbClr val="92D050"/>
              </a:solidFill>
            </a:endParaRPr>
          </a:p>
        </p:txBody>
      </p:sp>
      <p:graphicFrame>
        <p:nvGraphicFramePr>
          <p:cNvPr id="6" name="对象 5"/>
          <p:cNvGraphicFramePr/>
          <p:nvPr/>
        </p:nvGraphicFramePr>
        <p:xfrm>
          <a:off x="6849110" y="587375"/>
          <a:ext cx="1955165" cy="1216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" name="" r:id="rId7" imgW="11417300" imgH="5302250" progId="Paint.Picture">
                  <p:embed/>
                </p:oleObj>
              </mc:Choice>
              <mc:Fallback>
                <p:oleObj name="" r:id="rId7" imgW="11417300" imgH="5302250" progId="Paint.Picture">
                  <p:embed/>
                  <p:pic>
                    <p:nvPicPr>
                      <p:cNvPr id="0" name="图片 6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849110" y="587375"/>
                        <a:ext cx="1955165" cy="12160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3"/>
          <p:cNvSpPr txBox="1"/>
          <p:nvPr/>
        </p:nvSpPr>
        <p:spPr>
          <a:xfrm>
            <a:off x="2918961" y="221247"/>
            <a:ext cx="3306762" cy="552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未来五年</a:t>
            </a:r>
            <a:r>
              <a:rPr lang="zh-CN" altLang="en-US" sz="2800" b="1" dirty="0">
                <a:solidFill>
                  <a:srgbClr val="A9D4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工作设想</a:t>
            </a:r>
            <a:endParaRPr lang="en-US" altLang="zh-CN" sz="3000" b="1" dirty="0">
              <a:solidFill>
                <a:srgbClr val="A9D400"/>
              </a:solidFill>
              <a:cs typeface="+mn-ea"/>
              <a:sym typeface="+mn-lt"/>
            </a:endParaRPr>
          </a:p>
        </p:txBody>
      </p:sp>
      <p:cxnSp>
        <p:nvCxnSpPr>
          <p:cNvPr id="3" name="Straight Connector 401"/>
          <p:cNvCxnSpPr/>
          <p:nvPr/>
        </p:nvCxnSpPr>
        <p:spPr>
          <a:xfrm>
            <a:off x="472465" y="497161"/>
            <a:ext cx="2446434" cy="0"/>
          </a:xfrm>
          <a:prstGeom prst="line">
            <a:avLst/>
          </a:prstGeom>
          <a:ln>
            <a:solidFill>
              <a:schemeClr val="accent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401"/>
          <p:cNvCxnSpPr/>
          <p:nvPr/>
        </p:nvCxnSpPr>
        <p:spPr>
          <a:xfrm>
            <a:off x="6225723" y="497161"/>
            <a:ext cx="2446434" cy="0"/>
          </a:xfrm>
          <a:prstGeom prst="line">
            <a:avLst/>
          </a:prstGeom>
          <a:ln>
            <a:solidFill>
              <a:schemeClr val="accent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827584" y="915566"/>
            <a:ext cx="7632848" cy="141478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zh-CN" b="1" dirty="0"/>
              <a:t>（五）加强舆论导向，提高对啦啦操的全面了解。</a:t>
            </a:r>
            <a:endParaRPr lang="zh-CN" altLang="zh-CN" b="1" dirty="0"/>
          </a:p>
          <a:p>
            <a:endParaRPr lang="en-US" altLang="zh-CN" dirty="0" smtClean="0"/>
          </a:p>
          <a:p>
            <a:r>
              <a:rPr lang="en-US" altLang="zh-CN" sz="1600" dirty="0" smtClean="0"/>
              <a:t>1</a:t>
            </a:r>
            <a:r>
              <a:rPr lang="en-US" altLang="zh-CN" sz="1600" dirty="0"/>
              <a:t>.</a:t>
            </a:r>
            <a:r>
              <a:rPr lang="zh-CN" altLang="en-US" sz="1600" dirty="0"/>
              <a:t>扩大自媒体建设，着手整合</a:t>
            </a:r>
            <a:r>
              <a:rPr lang="zh-CN" altLang="zh-CN" sz="1600" dirty="0"/>
              <a:t>啦啦操云端</a:t>
            </a:r>
            <a:r>
              <a:rPr lang="en-US" altLang="zh-CN" sz="1600" dirty="0"/>
              <a:t>+</a:t>
            </a:r>
            <a:r>
              <a:rPr lang="zh-CN" altLang="zh-CN" dirty="0">
                <a:solidFill>
                  <a:srgbClr val="FF0000"/>
                </a:solidFill>
              </a:rPr>
              <a:t>手机服务版</a:t>
            </a:r>
            <a:r>
              <a:rPr lang="en-US" altLang="zh-CN" dirty="0">
                <a:solidFill>
                  <a:srgbClr val="FF0000"/>
                </a:solidFill>
              </a:rPr>
              <a:t>APP</a:t>
            </a:r>
            <a:r>
              <a:rPr lang="zh-CN" altLang="en-US" sz="1600" dirty="0"/>
              <a:t>、</a:t>
            </a:r>
            <a:r>
              <a:rPr lang="zh-CN" altLang="zh-CN" sz="1800" dirty="0">
                <a:solidFill>
                  <a:srgbClr val="FF0000"/>
                </a:solidFill>
              </a:rPr>
              <a:t>手机商城版APP</a:t>
            </a:r>
            <a:r>
              <a:rPr lang="zh-CN" altLang="zh-CN" sz="1600" dirty="0"/>
              <a:t>；</a:t>
            </a:r>
            <a:endParaRPr lang="zh-CN" altLang="zh-CN" sz="1600" dirty="0"/>
          </a:p>
          <a:p>
            <a:r>
              <a:rPr lang="en-US" altLang="zh-CN" sz="1600" dirty="0" smtClean="0"/>
              <a:t>2.</a:t>
            </a:r>
            <a:r>
              <a:rPr lang="zh-CN" altLang="en-US" sz="1600" dirty="0" smtClean="0"/>
              <a:t>探索与新浪体育的全媒体合作，加大对赛事与活动的直播宣传；</a:t>
            </a:r>
            <a:endParaRPr lang="zh-CN" altLang="en-US" sz="1600" dirty="0" smtClean="0"/>
          </a:p>
          <a:p>
            <a:r>
              <a:rPr lang="en-US" altLang="zh-CN" sz="1600" dirty="0" smtClean="0"/>
              <a:t>2.</a:t>
            </a:r>
            <a:r>
              <a:rPr lang="zh-CN" altLang="zh-CN" sz="1600" dirty="0">
                <a:sym typeface="+mn-ea"/>
              </a:rPr>
              <a:t>计划筹集资金</a:t>
            </a:r>
            <a:r>
              <a:rPr lang="en-US" altLang="zh-CN" sz="1600" dirty="0">
                <a:sym typeface="+mn-ea"/>
              </a:rPr>
              <a:t>8000</a:t>
            </a:r>
            <a:r>
              <a:rPr lang="zh-CN" altLang="zh-CN" sz="1600" dirty="0">
                <a:sym typeface="+mn-ea"/>
              </a:rPr>
              <a:t>万拍摄中国第一部啦啦操电影和网剧，及网红经济的选秀赛。</a:t>
            </a:r>
            <a:endParaRPr lang="zh-CN" altLang="en-US" sz="1600" dirty="0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75795" y="3425044"/>
            <a:ext cx="2297832" cy="1530931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7805" y="3410176"/>
            <a:ext cx="2342467" cy="1560669"/>
          </a:xfrm>
          <a:prstGeom prst="rect">
            <a:avLst/>
          </a:prstGeom>
        </p:spPr>
      </p:pic>
      <p:grpSp>
        <p:nvGrpSpPr>
          <p:cNvPr id="10" name="组合 9"/>
          <p:cNvGrpSpPr/>
          <p:nvPr/>
        </p:nvGrpSpPr>
        <p:grpSpPr>
          <a:xfrm>
            <a:off x="7856371" y="4603948"/>
            <a:ext cx="1208122" cy="539552"/>
            <a:chOff x="0" y="2906897"/>
            <a:chExt cx="9117785" cy="889000"/>
          </a:xfrm>
        </p:grpSpPr>
        <p:cxnSp>
          <p:nvCxnSpPr>
            <p:cNvPr id="11" name="直接连接符 10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组合 18"/>
          <p:cNvGrpSpPr/>
          <p:nvPr/>
        </p:nvGrpSpPr>
        <p:grpSpPr>
          <a:xfrm>
            <a:off x="0" y="4565409"/>
            <a:ext cx="1208122" cy="539552"/>
            <a:chOff x="0" y="2906897"/>
            <a:chExt cx="9117785" cy="889000"/>
          </a:xfrm>
        </p:grpSpPr>
        <p:cxnSp>
          <p:nvCxnSpPr>
            <p:cNvPr id="20" name="直接连接符 19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 rot="5400000">
            <a:off x="-303586" y="4267870"/>
            <a:ext cx="1208122" cy="539552"/>
            <a:chOff x="0" y="2906897"/>
            <a:chExt cx="9117785" cy="889000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3"/>
          <p:cNvSpPr txBox="1"/>
          <p:nvPr/>
        </p:nvSpPr>
        <p:spPr>
          <a:xfrm>
            <a:off x="2918961" y="221247"/>
            <a:ext cx="3306762" cy="552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未来五年</a:t>
            </a:r>
            <a:r>
              <a:rPr lang="zh-CN" altLang="en-US" sz="2800" b="1" dirty="0">
                <a:solidFill>
                  <a:srgbClr val="A9D4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工作设想</a:t>
            </a:r>
            <a:endParaRPr lang="en-US" altLang="zh-CN" sz="3000" b="1" dirty="0">
              <a:solidFill>
                <a:srgbClr val="A9D400"/>
              </a:solidFill>
              <a:cs typeface="+mn-ea"/>
              <a:sym typeface="+mn-lt"/>
            </a:endParaRPr>
          </a:p>
        </p:txBody>
      </p:sp>
      <p:cxnSp>
        <p:nvCxnSpPr>
          <p:cNvPr id="3" name="Straight Connector 401"/>
          <p:cNvCxnSpPr/>
          <p:nvPr/>
        </p:nvCxnSpPr>
        <p:spPr>
          <a:xfrm>
            <a:off x="472465" y="497161"/>
            <a:ext cx="2446434" cy="0"/>
          </a:xfrm>
          <a:prstGeom prst="line">
            <a:avLst/>
          </a:prstGeom>
          <a:ln>
            <a:solidFill>
              <a:schemeClr val="accent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401"/>
          <p:cNvCxnSpPr/>
          <p:nvPr/>
        </p:nvCxnSpPr>
        <p:spPr>
          <a:xfrm>
            <a:off x="6225723" y="497161"/>
            <a:ext cx="2446434" cy="0"/>
          </a:xfrm>
          <a:prstGeom prst="line">
            <a:avLst/>
          </a:prstGeom>
          <a:ln>
            <a:solidFill>
              <a:schemeClr val="accent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472465" y="1560602"/>
            <a:ext cx="6043751" cy="2646045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zh-CN" b="1" dirty="0"/>
              <a:t>（六）实施并树立啦啦操的示范工程。</a:t>
            </a:r>
            <a:endParaRPr lang="zh-CN" altLang="zh-CN" b="1" dirty="0"/>
          </a:p>
          <a:p>
            <a:endParaRPr lang="en-US" altLang="zh-CN" dirty="0" smtClean="0"/>
          </a:p>
          <a:p>
            <a:r>
              <a:rPr lang="en-US" altLang="zh-CN" sz="1600" dirty="0" smtClean="0"/>
              <a:t>1</a:t>
            </a:r>
            <a:r>
              <a:rPr lang="en-US" altLang="zh-CN" sz="1600" dirty="0"/>
              <a:t>.</a:t>
            </a:r>
            <a:r>
              <a:rPr lang="zh-CN" altLang="en-US" sz="1600" dirty="0"/>
              <a:t>加大</a:t>
            </a:r>
            <a:r>
              <a:rPr lang="zh-CN" altLang="zh-CN" sz="1600" dirty="0"/>
              <a:t>建设全国啦啦操实验区和示范区，通过榜样示范与引领，让啦啦操上水平、创特色、做品牌；</a:t>
            </a:r>
            <a:endParaRPr lang="zh-CN" altLang="zh-CN" sz="1600" dirty="0"/>
          </a:p>
          <a:p>
            <a:endParaRPr lang="en-US" altLang="zh-CN" sz="1600" dirty="0" smtClean="0"/>
          </a:p>
          <a:p>
            <a:r>
              <a:rPr lang="en-US" altLang="zh-CN" sz="1600" dirty="0" smtClean="0"/>
              <a:t>2</a:t>
            </a:r>
            <a:r>
              <a:rPr lang="en-US" altLang="zh-CN" sz="1600" dirty="0"/>
              <a:t>.</a:t>
            </a:r>
            <a:r>
              <a:rPr lang="zh-CN" altLang="zh-CN" sz="1600" dirty="0"/>
              <a:t>聘请</a:t>
            </a:r>
            <a:r>
              <a:rPr lang="en-US" altLang="zh-CN" sz="1600" dirty="0"/>
              <a:t>17</a:t>
            </a:r>
            <a:r>
              <a:rPr lang="zh-CN" altLang="en-US" sz="1600" dirty="0"/>
              <a:t>名</a:t>
            </a:r>
            <a:r>
              <a:rPr lang="zh-CN" altLang="zh-CN" sz="1600" dirty="0"/>
              <a:t>社会知名人士担任</a:t>
            </a:r>
            <a:r>
              <a:rPr lang="zh-CN" altLang="zh-CN" dirty="0">
                <a:solidFill>
                  <a:srgbClr val="FF0000"/>
                </a:solidFill>
              </a:rPr>
              <a:t>中国啦啦操战略发展顾问</a:t>
            </a:r>
            <a:r>
              <a:rPr lang="zh-CN" altLang="zh-CN" sz="1600" dirty="0"/>
              <a:t>，为啦啦操发展谏言献策，鼓励全社会关注和参与啦啦操；</a:t>
            </a:r>
            <a:endParaRPr lang="zh-CN" altLang="zh-CN" sz="1600" dirty="0"/>
          </a:p>
          <a:p>
            <a:endParaRPr lang="en-US" altLang="zh-CN" sz="1600" dirty="0" smtClean="0"/>
          </a:p>
          <a:p>
            <a:r>
              <a:rPr lang="en-US" altLang="zh-CN" sz="1600" dirty="0" smtClean="0"/>
              <a:t>3</a:t>
            </a:r>
            <a:r>
              <a:rPr lang="en-US" altLang="zh-CN" sz="1600" dirty="0"/>
              <a:t>.</a:t>
            </a:r>
            <a:r>
              <a:rPr lang="zh-CN" altLang="zh-CN" sz="1600" dirty="0"/>
              <a:t>发动全社会关心青少年的体质和健康，不断总结完善，积极创造条件，让更多学校解决师资、经费、场地设施等问题。</a:t>
            </a:r>
            <a:endParaRPr lang="zh-CN" altLang="en-US" sz="1600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802753" y="1646621"/>
            <a:ext cx="1080120" cy="1373784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8068535" y="2287794"/>
            <a:ext cx="172819" cy="45719"/>
          </a:xfrm>
          <a:prstGeom prst="rect">
            <a:avLst/>
          </a:prstGeom>
          <a:solidFill>
            <a:srgbClr val="E4C975"/>
          </a:solidFill>
          <a:ln>
            <a:solidFill>
              <a:srgbClr val="E0C5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 rot="5400000">
            <a:off x="8270163" y="358948"/>
            <a:ext cx="1208122" cy="539552"/>
            <a:chOff x="0" y="2906897"/>
            <a:chExt cx="9117785" cy="889000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7" name="图片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02677" y="3063242"/>
            <a:ext cx="1194975" cy="1793583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60232" y="3063173"/>
            <a:ext cx="1080120" cy="1373784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6926014" y="3704346"/>
            <a:ext cx="172819" cy="45719"/>
          </a:xfrm>
          <a:prstGeom prst="rect">
            <a:avLst/>
          </a:prstGeom>
          <a:solidFill>
            <a:srgbClr val="E4C975"/>
          </a:solidFill>
          <a:ln>
            <a:solidFill>
              <a:srgbClr val="E0C5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9560" y="1279525"/>
            <a:ext cx="1163320" cy="1740535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3"/>
          <p:cNvSpPr txBox="1"/>
          <p:nvPr/>
        </p:nvSpPr>
        <p:spPr>
          <a:xfrm>
            <a:off x="2918961" y="221247"/>
            <a:ext cx="3306762" cy="552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未来五年</a:t>
            </a:r>
            <a:r>
              <a:rPr lang="zh-CN" altLang="en-US" sz="2800" b="1" dirty="0">
                <a:solidFill>
                  <a:srgbClr val="A9D4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工作设想</a:t>
            </a:r>
            <a:endParaRPr lang="en-US" altLang="zh-CN" sz="3000" b="1" dirty="0">
              <a:solidFill>
                <a:srgbClr val="A9D400"/>
              </a:solidFill>
              <a:cs typeface="+mn-ea"/>
              <a:sym typeface="+mn-lt"/>
            </a:endParaRPr>
          </a:p>
        </p:txBody>
      </p:sp>
      <p:cxnSp>
        <p:nvCxnSpPr>
          <p:cNvPr id="3" name="Straight Connector 401"/>
          <p:cNvCxnSpPr/>
          <p:nvPr/>
        </p:nvCxnSpPr>
        <p:spPr>
          <a:xfrm>
            <a:off x="472465" y="497161"/>
            <a:ext cx="2446434" cy="0"/>
          </a:xfrm>
          <a:prstGeom prst="line">
            <a:avLst/>
          </a:prstGeom>
          <a:ln>
            <a:solidFill>
              <a:schemeClr val="accent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401"/>
          <p:cNvCxnSpPr/>
          <p:nvPr/>
        </p:nvCxnSpPr>
        <p:spPr>
          <a:xfrm>
            <a:off x="6225723" y="497161"/>
            <a:ext cx="2446434" cy="0"/>
          </a:xfrm>
          <a:prstGeom prst="line">
            <a:avLst/>
          </a:prstGeom>
          <a:ln>
            <a:solidFill>
              <a:schemeClr val="accent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756464" y="920942"/>
            <a:ext cx="7632848" cy="1353185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zh-CN" b="1" dirty="0"/>
              <a:t>（七）加强校园俱乐部和社会考级中心</a:t>
            </a:r>
            <a:r>
              <a:rPr lang="zh-CN" altLang="zh-CN" b="1" dirty="0" smtClean="0"/>
              <a:t>建设</a:t>
            </a:r>
            <a:endParaRPr lang="en-US" altLang="zh-CN" b="1" dirty="0" smtClean="0"/>
          </a:p>
          <a:p>
            <a:r>
              <a:rPr lang="en-US" altLang="zh-CN" sz="1600" dirty="0"/>
              <a:t>1.</a:t>
            </a:r>
            <a:r>
              <a:rPr lang="zh-CN" altLang="zh-CN" sz="1600" dirty="0"/>
              <a:t>通过这二个桥头堡，在校园内外</a:t>
            </a:r>
            <a:r>
              <a:rPr lang="zh-CN" altLang="en-US" sz="1600" dirty="0">
                <a:sym typeface="+mn-ea"/>
              </a:rPr>
              <a:t>，</a:t>
            </a:r>
            <a:r>
              <a:rPr lang="zh-CN" altLang="zh-CN" sz="1600" dirty="0">
                <a:sym typeface="+mn-ea"/>
              </a:rPr>
              <a:t>织好啦啦操项目的天罗地网</a:t>
            </a:r>
            <a:r>
              <a:rPr lang="zh-CN" altLang="zh-CN" sz="1600" dirty="0"/>
              <a:t>，以每年</a:t>
            </a:r>
            <a:r>
              <a:rPr lang="zh-CN" altLang="en-US" sz="1600" dirty="0">
                <a:sym typeface="+mn-ea"/>
              </a:rPr>
              <a:t>建设</a:t>
            </a:r>
            <a:r>
              <a:rPr lang="en-US" altLang="zh-CN" sz="1600" dirty="0"/>
              <a:t>500</a:t>
            </a:r>
            <a:r>
              <a:rPr lang="zh-CN" altLang="en-US" sz="1600" dirty="0"/>
              <a:t>个星级俱乐部和</a:t>
            </a:r>
            <a:r>
              <a:rPr lang="en-US" altLang="zh-CN" sz="1600" dirty="0"/>
              <a:t>100</a:t>
            </a:r>
            <a:r>
              <a:rPr lang="zh-CN" altLang="en-US" sz="1600" dirty="0"/>
              <a:t>个考级中心的速度</a:t>
            </a:r>
            <a:r>
              <a:rPr lang="zh-CN" altLang="zh-CN" sz="1600" dirty="0"/>
              <a:t>，逐步影响并形成社会化的全民健身组织网络。</a:t>
            </a:r>
            <a:endParaRPr lang="zh-CN" altLang="zh-CN" sz="1600" dirty="0"/>
          </a:p>
          <a:p>
            <a:r>
              <a:rPr lang="en-US" altLang="zh-CN" sz="1600" dirty="0"/>
              <a:t>2.</a:t>
            </a:r>
            <a:r>
              <a:rPr lang="zh-CN" altLang="zh-CN" sz="1600" dirty="0">
                <a:sym typeface="+mn-ea"/>
              </a:rPr>
              <a:t>探索成立中国啦啦操俱乐部联盟；以适应当前改革发展的潮流，与国际接轨，为职业体育和体育产业发展，及中国啦啦操出路提供有益的经验。</a:t>
            </a:r>
            <a:endParaRPr lang="en-US" altLang="zh-CN" sz="1600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57775" y="2571750"/>
            <a:ext cx="3528392" cy="2352261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2571750"/>
            <a:ext cx="3534576" cy="2356384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 rot="5400000">
            <a:off x="8203152" y="367815"/>
            <a:ext cx="1208122" cy="539552"/>
            <a:chOff x="0" y="2906897"/>
            <a:chExt cx="9117785" cy="889000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/>
          <p:cNvGrpSpPr/>
          <p:nvPr/>
        </p:nvGrpSpPr>
        <p:grpSpPr>
          <a:xfrm rot="5400000">
            <a:off x="-305102" y="4269663"/>
            <a:ext cx="1208122" cy="539552"/>
            <a:chOff x="0" y="2906897"/>
            <a:chExt cx="9117785" cy="889000"/>
          </a:xfrm>
        </p:grpSpPr>
        <p:cxnSp>
          <p:nvCxnSpPr>
            <p:cNvPr id="18" name="直接连接符 17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34896" y="4603948"/>
            <a:ext cx="1208122" cy="539552"/>
            <a:chOff x="0" y="2906897"/>
            <a:chExt cx="9117785" cy="889000"/>
          </a:xfrm>
        </p:grpSpPr>
        <p:cxnSp>
          <p:nvCxnSpPr>
            <p:cNvPr id="18" name="直接连接符 17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3"/>
          <p:cNvSpPr txBox="1"/>
          <p:nvPr/>
        </p:nvSpPr>
        <p:spPr>
          <a:xfrm>
            <a:off x="2918961" y="221247"/>
            <a:ext cx="3306762" cy="552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未来五年</a:t>
            </a:r>
            <a:r>
              <a:rPr lang="zh-CN" altLang="en-US" sz="2800" b="1" dirty="0">
                <a:solidFill>
                  <a:srgbClr val="A9D4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工作设想</a:t>
            </a:r>
            <a:endParaRPr lang="en-US" altLang="zh-CN" sz="3000" b="1" dirty="0">
              <a:solidFill>
                <a:srgbClr val="A9D400"/>
              </a:solidFill>
              <a:cs typeface="+mn-ea"/>
              <a:sym typeface="+mn-lt"/>
            </a:endParaRPr>
          </a:p>
        </p:txBody>
      </p:sp>
      <p:cxnSp>
        <p:nvCxnSpPr>
          <p:cNvPr id="3" name="Straight Connector 401"/>
          <p:cNvCxnSpPr/>
          <p:nvPr/>
        </p:nvCxnSpPr>
        <p:spPr>
          <a:xfrm>
            <a:off x="472465" y="497161"/>
            <a:ext cx="2446434" cy="0"/>
          </a:xfrm>
          <a:prstGeom prst="line">
            <a:avLst/>
          </a:prstGeom>
          <a:ln>
            <a:solidFill>
              <a:schemeClr val="accent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401"/>
          <p:cNvCxnSpPr/>
          <p:nvPr/>
        </p:nvCxnSpPr>
        <p:spPr>
          <a:xfrm>
            <a:off x="6225723" y="497161"/>
            <a:ext cx="2446434" cy="0"/>
          </a:xfrm>
          <a:prstGeom prst="line">
            <a:avLst/>
          </a:prstGeom>
          <a:ln>
            <a:solidFill>
              <a:schemeClr val="accent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10241" y="3082186"/>
            <a:ext cx="2617614" cy="1752287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7711" y="3082565"/>
            <a:ext cx="2617614" cy="1752287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>
            <a:off x="7935878" y="4603948"/>
            <a:ext cx="1208122" cy="539552"/>
            <a:chOff x="0" y="2906897"/>
            <a:chExt cx="9117785" cy="889000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文本框 25"/>
          <p:cNvSpPr txBox="1"/>
          <p:nvPr/>
        </p:nvSpPr>
        <p:spPr>
          <a:xfrm>
            <a:off x="616853" y="773711"/>
            <a:ext cx="7632848" cy="17379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zh-CN" b="1" dirty="0"/>
              <a:t>（八）加快理论研究和体系建设。</a:t>
            </a:r>
            <a:endParaRPr lang="zh-CN" altLang="zh-CN" b="1" dirty="0"/>
          </a:p>
          <a:p>
            <a:pPr>
              <a:lnSpc>
                <a:spcPct val="100000"/>
              </a:lnSpc>
            </a:pPr>
            <a:r>
              <a:rPr lang="zh-CN" altLang="zh-CN" sz="1600" dirty="0"/>
              <a:t>       要继续建设好“中国啦啦操科报会”学术平台，同时组织一批专家和高校加入，加快《中国啦啦操文化概论》、《中国啦啦操技术概论》、《啦啦操教师指导手册》、《啦啦操俱乐部训练大纲》、《幼儿啦啦操课程》等系列教材编写，丰富和规范啦啦操教学法、赛事积分办法、等级运动员管理办法、教练员和裁判员管理办法，积极培养啦啦操骨干，快速提高啦啦操项目运动水平。</a:t>
            </a:r>
            <a:endParaRPr lang="zh-CN" altLang="en-US" sz="16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7950919" y="4163634"/>
            <a:ext cx="1208122" cy="539552"/>
            <a:chOff x="0" y="2906897"/>
            <a:chExt cx="9117785" cy="889000"/>
          </a:xfrm>
        </p:grpSpPr>
        <p:cxnSp>
          <p:nvCxnSpPr>
            <p:cNvPr id="18" name="直接连接符 17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3"/>
          <p:cNvSpPr txBox="1"/>
          <p:nvPr/>
        </p:nvSpPr>
        <p:spPr>
          <a:xfrm>
            <a:off x="2918961" y="555526"/>
            <a:ext cx="3306762" cy="552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未来五年</a:t>
            </a:r>
            <a:r>
              <a:rPr lang="zh-CN" altLang="en-US" sz="2800" b="1" dirty="0">
                <a:solidFill>
                  <a:srgbClr val="A9D4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工作设想</a:t>
            </a:r>
            <a:endParaRPr lang="en-US" altLang="zh-CN" sz="3600" b="1" dirty="0">
              <a:solidFill>
                <a:srgbClr val="A9D400"/>
              </a:solidFill>
              <a:cs typeface="+mn-ea"/>
              <a:sym typeface="+mn-lt"/>
            </a:endParaRPr>
          </a:p>
          <a:p>
            <a:pPr algn="ctr"/>
            <a:endParaRPr lang="en-US" sz="3000" b="1" dirty="0">
              <a:solidFill>
                <a:srgbClr val="A9D4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cxnSp>
        <p:nvCxnSpPr>
          <p:cNvPr id="3" name="Straight Connector 401"/>
          <p:cNvCxnSpPr/>
          <p:nvPr/>
        </p:nvCxnSpPr>
        <p:spPr>
          <a:xfrm>
            <a:off x="472465" y="831440"/>
            <a:ext cx="2446434" cy="0"/>
          </a:xfrm>
          <a:prstGeom prst="line">
            <a:avLst/>
          </a:prstGeom>
          <a:ln>
            <a:solidFill>
              <a:schemeClr val="accent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401"/>
          <p:cNvCxnSpPr/>
          <p:nvPr/>
        </p:nvCxnSpPr>
        <p:spPr>
          <a:xfrm>
            <a:off x="6225723" y="831440"/>
            <a:ext cx="2446434" cy="0"/>
          </a:xfrm>
          <a:prstGeom prst="line">
            <a:avLst/>
          </a:prstGeom>
          <a:ln>
            <a:solidFill>
              <a:schemeClr val="accent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4745990" y="1297305"/>
            <a:ext cx="3926205" cy="1106805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zh-CN" b="1" dirty="0"/>
              <a:t>（九）积极探索政府购买服务的形式</a:t>
            </a:r>
            <a:endParaRPr lang="zh-CN" altLang="zh-CN" dirty="0"/>
          </a:p>
          <a:p>
            <a:endParaRPr lang="zh-CN" altLang="zh-CN" sz="1600" dirty="0"/>
          </a:p>
          <a:p>
            <a:r>
              <a:rPr lang="zh-CN" altLang="zh-CN" sz="1600" dirty="0"/>
              <a:t>         提高啦啦操赛事与活动的招商运营能力，推进啦啦操事业的良性发展</a:t>
            </a:r>
            <a:r>
              <a:rPr lang="zh-CN" altLang="zh-CN" sz="1600" dirty="0" smtClean="0"/>
              <a:t>。</a:t>
            </a:r>
            <a:endParaRPr lang="zh-CN" altLang="en-US" sz="1600" dirty="0"/>
          </a:p>
        </p:txBody>
      </p:sp>
      <p:pic>
        <p:nvPicPr>
          <p:cNvPr id="2050" name="Picture 2" descr="http://www.ccachina.org/upload/lalacao/img/20170716/1500201409577690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076065" y="2513965"/>
            <a:ext cx="3284855" cy="2189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466" y="1107088"/>
            <a:ext cx="3888431" cy="2592110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>
            <a:off x="6546" y="4202173"/>
            <a:ext cx="1208122" cy="539552"/>
            <a:chOff x="0" y="2906897"/>
            <a:chExt cx="9117785" cy="889000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流程图: 手动输入 3"/>
          <p:cNvSpPr/>
          <p:nvPr/>
        </p:nvSpPr>
        <p:spPr>
          <a:xfrm rot="5400000">
            <a:off x="-111760" y="44450"/>
            <a:ext cx="5143500" cy="5038090"/>
          </a:xfrm>
          <a:prstGeom prst="flowChartManualInput">
            <a:avLst/>
          </a:prstGeom>
          <a:solidFill>
            <a:srgbClr val="E2E6C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latin typeface="Calibri" panose="020F0502020204030204" pitchFamily="3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-59055" y="3702050"/>
            <a:ext cx="9197975" cy="803910"/>
            <a:chOff x="0" y="2945084"/>
            <a:chExt cx="9117785" cy="803687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0" y="2945084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0" y="2998663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>
              <a:off x="0" y="3052242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>
              <a:off x="0" y="3105821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>
              <a:off x="0" y="3159400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0" y="3212979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0" y="3266558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>
              <a:off x="0" y="332013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0" y="3373716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0" y="3427295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0" y="3480874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0" y="3534453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0" y="3588032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0" y="3641611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0" y="3695190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0" y="3748771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椭圆 5"/>
          <p:cNvSpPr/>
          <p:nvPr/>
        </p:nvSpPr>
        <p:spPr>
          <a:xfrm>
            <a:off x="3610462" y="4156328"/>
            <a:ext cx="904875" cy="904875"/>
          </a:xfrm>
          <a:prstGeom prst="ellipse">
            <a:avLst/>
          </a:prstGeom>
          <a:solidFill>
            <a:srgbClr val="E2E6C3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>
              <a:latin typeface="Calibri" panose="020F0502020204030204" pitchFamily="34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092741" y="3396076"/>
            <a:ext cx="2459243" cy="1377176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54" y="875959"/>
            <a:ext cx="3732806" cy="3732806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9274" y="2132140"/>
            <a:ext cx="2459242" cy="1583752"/>
          </a:xfrm>
          <a:prstGeom prst="rect">
            <a:avLst/>
          </a:prstGeom>
        </p:spPr>
      </p:pic>
      <p:sp>
        <p:nvSpPr>
          <p:cNvPr id="27" name="Title 13"/>
          <p:cNvSpPr txBox="1"/>
          <p:nvPr/>
        </p:nvSpPr>
        <p:spPr>
          <a:xfrm>
            <a:off x="2918961" y="221247"/>
            <a:ext cx="3306762" cy="552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未来五年</a:t>
            </a:r>
            <a:r>
              <a:rPr lang="zh-CN" altLang="en-US" sz="2800" b="1" dirty="0">
                <a:solidFill>
                  <a:srgbClr val="A9D4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工作设想</a:t>
            </a:r>
            <a:endParaRPr lang="en-US" altLang="zh-CN" sz="3000" b="1" dirty="0">
              <a:solidFill>
                <a:srgbClr val="A9D400"/>
              </a:solidFill>
              <a:cs typeface="+mn-ea"/>
              <a:sym typeface="+mn-lt"/>
            </a:endParaRPr>
          </a:p>
        </p:txBody>
      </p:sp>
      <p:cxnSp>
        <p:nvCxnSpPr>
          <p:cNvPr id="29" name="Straight Connector 401"/>
          <p:cNvCxnSpPr/>
          <p:nvPr/>
        </p:nvCxnSpPr>
        <p:spPr>
          <a:xfrm>
            <a:off x="472465" y="497161"/>
            <a:ext cx="2446434" cy="0"/>
          </a:xfrm>
          <a:prstGeom prst="line">
            <a:avLst/>
          </a:prstGeom>
          <a:ln>
            <a:solidFill>
              <a:schemeClr val="accent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401"/>
          <p:cNvCxnSpPr/>
          <p:nvPr/>
        </p:nvCxnSpPr>
        <p:spPr>
          <a:xfrm>
            <a:off x="6225723" y="497161"/>
            <a:ext cx="2446434" cy="0"/>
          </a:xfrm>
          <a:prstGeom prst="line">
            <a:avLst/>
          </a:prstGeom>
          <a:ln>
            <a:solidFill>
              <a:schemeClr val="accent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3302000" y="1694815"/>
            <a:ext cx="254000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just"/>
            <a:endParaRPr lang="zh-CN" altLang="en-US" b="1" dirty="0" smtClean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just"/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         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4455160" y="875665"/>
            <a:ext cx="3926205" cy="1353185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p>
            <a:r>
              <a:rPr lang="zh-CN" altLang="zh-CN" b="1" dirty="0">
                <a:sym typeface="+mn-ea"/>
              </a:rPr>
              <a:t>（十）逐步发展残疾人啦啦操</a:t>
            </a:r>
            <a:endParaRPr lang="zh-CN" altLang="zh-CN" dirty="0"/>
          </a:p>
          <a:p>
            <a:endParaRPr lang="zh-CN" altLang="zh-CN" sz="1600" dirty="0"/>
          </a:p>
          <a:p>
            <a:r>
              <a:rPr lang="zh-CN" altLang="zh-CN" sz="1600" dirty="0"/>
              <a:t>         </a:t>
            </a:r>
            <a:r>
              <a:rPr lang="zh-CN" altLang="en-US" sz="1600" dirty="0" smtClean="0">
                <a:solidFill>
                  <a:schemeClr val="bg1"/>
                </a:solidFill>
                <a:sym typeface="+mn-ea"/>
              </a:rPr>
              <a:t>与国际接轨，与中国残联合作，关爱特殊人群体育运动，逐步推进残疾人啦</a:t>
            </a:r>
            <a:r>
              <a:rPr lang="zh-CN" altLang="en-US" sz="1600" dirty="0">
                <a:solidFill>
                  <a:schemeClr val="bg1"/>
                </a:solidFill>
                <a:sym typeface="+mn-ea"/>
              </a:rPr>
              <a:t>啦操发展！</a:t>
            </a:r>
            <a:endParaRPr lang="zh-CN" altLang="en-US" sz="1600" dirty="0"/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-59055" y="4249420"/>
            <a:ext cx="9262110" cy="889000"/>
            <a:chOff x="0" y="2906897"/>
            <a:chExt cx="9117785" cy="889000"/>
          </a:xfrm>
        </p:grpSpPr>
        <p:cxnSp>
          <p:nvCxnSpPr>
            <p:cNvPr id="29" name="直接连接符 28"/>
            <p:cNvCxnSpPr/>
            <p:nvPr/>
          </p:nvCxnSpPr>
          <p:spPr>
            <a:xfrm>
              <a:off x="0" y="2906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0" y="3033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>
              <a:off x="0" y="3160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0" y="3287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0" y="3414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0" y="3541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0" y="3668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0" y="3795897"/>
              <a:ext cx="91177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文本框 2"/>
          <p:cNvSpPr txBox="1"/>
          <p:nvPr/>
        </p:nvSpPr>
        <p:spPr>
          <a:xfrm>
            <a:off x="4482465" y="3844290"/>
            <a:ext cx="394335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</a:rPr>
              <a:t>关注学生， 关注未来， 关注啦啦操！</a:t>
            </a:r>
            <a:endParaRPr lang="zh-CN" altLang="en-US" b="1">
              <a:solidFill>
                <a:srgbClr val="FF0000"/>
              </a:solidFill>
            </a:endParaRPr>
          </a:p>
          <a:p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1091565" y="849630"/>
            <a:ext cx="7347585" cy="2649220"/>
            <a:chOff x="5570" y="1923"/>
            <a:chExt cx="11571" cy="4172"/>
          </a:xfrm>
        </p:grpSpPr>
        <p:sp>
          <p:nvSpPr>
            <p:cNvPr id="24" name="文本框 23"/>
            <p:cNvSpPr txBox="1"/>
            <p:nvPr/>
          </p:nvSpPr>
          <p:spPr>
            <a:xfrm>
              <a:off x="6026" y="5512"/>
              <a:ext cx="8100" cy="583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0" i="0" u="none" strike="noStrike" kern="1200" cap="none" spc="200" normalizeH="0" baseline="0" noProof="0">
                  <a:ln>
                    <a:noFill/>
                  </a:ln>
                  <a:solidFill>
                    <a:srgbClr val="A3A3A3"/>
                  </a:solidFill>
                  <a:effectLst/>
                  <a:uLnTx/>
                  <a:uFillTx/>
                  <a:latin typeface="Bell MT" panose="02020503060305020303" pitchFamily="18" charset="0"/>
                  <a:ea typeface="+mn-ea"/>
                  <a:cs typeface="+mn-cs"/>
                </a:rPr>
                <a:t>http://www.ccachina.org/</a:t>
              </a:r>
              <a:endParaRPr kumimoji="0" lang="en-US" altLang="zh-CN" sz="1800" b="0" i="0" u="none" strike="noStrike" kern="1200" cap="none" spc="200" normalizeH="0" baseline="0" noProof="0">
                <a:ln>
                  <a:noFill/>
                </a:ln>
                <a:solidFill>
                  <a:srgbClr val="A3A3A3"/>
                </a:solidFill>
                <a:effectLst/>
                <a:uLnTx/>
                <a:uFillTx/>
                <a:latin typeface="Bell MT" panose="02020503060305020303" pitchFamily="18" charset="0"/>
                <a:ea typeface="+mn-ea"/>
                <a:cs typeface="+mn-cs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5570" y="3620"/>
              <a:ext cx="1380" cy="1380"/>
            </a:xfrm>
            <a:prstGeom prst="rect">
              <a:avLst/>
            </a:prstGeom>
            <a:solidFill>
              <a:srgbClr val="00B2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Eras Bold ITC" panose="020B0907030504020204" pitchFamily="34" charset="0"/>
                <a:ea typeface="GungsuhChe" panose="02030609000101010101" pitchFamily="49" charset="-127"/>
                <a:cs typeface="+mn-cs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7250" y="3620"/>
              <a:ext cx="1380" cy="1380"/>
            </a:xfrm>
            <a:prstGeom prst="rect">
              <a:avLst/>
            </a:prstGeom>
            <a:solidFill>
              <a:srgbClr val="F890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Eras Bold ITC" panose="020B0907030504020204" pitchFamily="34" charset="0"/>
                <a:ea typeface="GungsuhChe" panose="02030609000101010101" pitchFamily="49" charset="-127"/>
                <a:cs typeface="+mn-cs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8930" y="3620"/>
              <a:ext cx="1380" cy="1380"/>
            </a:xfrm>
            <a:prstGeom prst="rect">
              <a:avLst/>
            </a:prstGeom>
            <a:solidFill>
              <a:srgbClr val="AAE1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Eras Bold ITC" panose="020B0907030504020204" pitchFamily="34" charset="0"/>
                <a:ea typeface="GungsuhChe" panose="02030609000101010101" pitchFamily="49" charset="-127"/>
                <a:cs typeface="+mn-cs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10610" y="3620"/>
              <a:ext cx="1380" cy="1380"/>
            </a:xfrm>
            <a:prstGeom prst="rect">
              <a:avLst/>
            </a:prstGeom>
            <a:solidFill>
              <a:srgbClr val="FEC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Eras Bold ITC" panose="020B0907030504020204" pitchFamily="34" charset="0"/>
                <a:ea typeface="GungsuhChe" panose="02030609000101010101" pitchFamily="49" charset="-127"/>
                <a:cs typeface="+mn-cs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2290" y="3644"/>
              <a:ext cx="1380" cy="1380"/>
            </a:xfrm>
            <a:prstGeom prst="rect">
              <a:avLst/>
            </a:prstGeom>
            <a:solidFill>
              <a:srgbClr val="D663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Eras Bold ITC" panose="020B0907030504020204" pitchFamily="34" charset="0"/>
                <a:ea typeface="GungsuhChe" panose="02030609000101010101" pitchFamily="49" charset="-127"/>
                <a:cs typeface="+mn-cs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5570" y="3620"/>
              <a:ext cx="1380" cy="13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Eras Bold ITC" panose="020B0907030504020204" pitchFamily="34" charset="0"/>
                <a:ea typeface="GungsuhChe" panose="02030609000101010101" pitchFamily="49" charset="-127"/>
                <a:cs typeface="+mn-cs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8930" y="3620"/>
              <a:ext cx="1380" cy="13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Eras Bold ITC" panose="020B0907030504020204" pitchFamily="34" charset="0"/>
                <a:ea typeface="GungsuhChe" panose="02030609000101010101" pitchFamily="49" charset="-127"/>
                <a:cs typeface="+mn-cs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12362" y="3600"/>
              <a:ext cx="1380" cy="13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Eras Bold ITC" panose="020B0907030504020204" pitchFamily="34" charset="0"/>
                <a:ea typeface="GungsuhChe" panose="02030609000101010101" pitchFamily="49" charset="-127"/>
                <a:cs typeface="+mn-cs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7250" y="3620"/>
              <a:ext cx="1380" cy="13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54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Eras Bold ITC" panose="020B0907030504020204" pitchFamily="34" charset="0"/>
                <a:ea typeface="GungsuhChe" panose="02030609000101010101" pitchFamily="49" charset="-127"/>
                <a:cs typeface="+mn-cs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10610" y="3620"/>
              <a:ext cx="1380" cy="13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Eras Bold ITC" panose="020B0907030504020204" pitchFamily="34" charset="0"/>
                <a:ea typeface="GungsuhChe" panose="02030609000101010101" pitchFamily="49" charset="-127"/>
                <a:cs typeface="+mn-cs"/>
              </a:endParaRPr>
            </a:p>
          </p:txBody>
        </p:sp>
        <p:sp>
          <p:nvSpPr>
            <p:cNvPr id="7" name="任意多边形 6"/>
            <p:cNvSpPr/>
            <p:nvPr/>
          </p:nvSpPr>
          <p:spPr>
            <a:xfrm>
              <a:off x="6133" y="3898"/>
              <a:ext cx="815" cy="1102"/>
            </a:xfrm>
            <a:custGeom>
              <a:avLst/>
              <a:gdLst>
                <a:gd name="connsiteX0" fmla="*/ 0 w 519112"/>
                <a:gd name="connsiteY0" fmla="*/ 502444 h 702469"/>
                <a:gd name="connsiteX1" fmla="*/ 69056 w 519112"/>
                <a:gd name="connsiteY1" fmla="*/ 702469 h 702469"/>
                <a:gd name="connsiteX2" fmla="*/ 516731 w 519112"/>
                <a:gd name="connsiteY2" fmla="*/ 697706 h 702469"/>
                <a:gd name="connsiteX3" fmla="*/ 519112 w 519112"/>
                <a:gd name="connsiteY3" fmla="*/ 273844 h 702469"/>
                <a:gd name="connsiteX4" fmla="*/ 340519 w 519112"/>
                <a:gd name="connsiteY4" fmla="*/ 0 h 702469"/>
                <a:gd name="connsiteX5" fmla="*/ 97631 w 519112"/>
                <a:gd name="connsiteY5" fmla="*/ 104775 h 702469"/>
                <a:gd name="connsiteX6" fmla="*/ 0 w 519112"/>
                <a:gd name="connsiteY6" fmla="*/ 502444 h 702469"/>
                <a:gd name="connsiteX0-1" fmla="*/ 0 w 519112"/>
                <a:gd name="connsiteY0-2" fmla="*/ 502444 h 702469"/>
                <a:gd name="connsiteX1-3" fmla="*/ 78581 w 519112"/>
                <a:gd name="connsiteY1-4" fmla="*/ 702469 h 702469"/>
                <a:gd name="connsiteX2-5" fmla="*/ 516731 w 519112"/>
                <a:gd name="connsiteY2-6" fmla="*/ 697706 h 702469"/>
                <a:gd name="connsiteX3-7" fmla="*/ 519112 w 519112"/>
                <a:gd name="connsiteY3-8" fmla="*/ 273844 h 702469"/>
                <a:gd name="connsiteX4-9" fmla="*/ 340519 w 519112"/>
                <a:gd name="connsiteY4-10" fmla="*/ 0 h 702469"/>
                <a:gd name="connsiteX5-11" fmla="*/ 97631 w 519112"/>
                <a:gd name="connsiteY5-12" fmla="*/ 104775 h 702469"/>
                <a:gd name="connsiteX6-13" fmla="*/ 0 w 519112"/>
                <a:gd name="connsiteY6-14" fmla="*/ 502444 h 702469"/>
                <a:gd name="connsiteX0-15" fmla="*/ 0 w 519112"/>
                <a:gd name="connsiteY0-16" fmla="*/ 502444 h 702469"/>
                <a:gd name="connsiteX1-17" fmla="*/ 78581 w 519112"/>
                <a:gd name="connsiteY1-18" fmla="*/ 702469 h 702469"/>
                <a:gd name="connsiteX2-19" fmla="*/ 516731 w 519112"/>
                <a:gd name="connsiteY2-20" fmla="*/ 700092 h 702469"/>
                <a:gd name="connsiteX3-21" fmla="*/ 519112 w 519112"/>
                <a:gd name="connsiteY3-22" fmla="*/ 273844 h 702469"/>
                <a:gd name="connsiteX4-23" fmla="*/ 340519 w 519112"/>
                <a:gd name="connsiteY4-24" fmla="*/ 0 h 702469"/>
                <a:gd name="connsiteX5-25" fmla="*/ 97631 w 519112"/>
                <a:gd name="connsiteY5-26" fmla="*/ 104775 h 702469"/>
                <a:gd name="connsiteX6-27" fmla="*/ 0 w 519112"/>
                <a:gd name="connsiteY6-28" fmla="*/ 502444 h 702469"/>
              </a:gdLst>
              <a:ahLst/>
              <a:cxnLst>
                <a:cxn ang="0">
                  <a:pos x="connsiteX0-15" y="connsiteY0-16"/>
                </a:cxn>
                <a:cxn ang="0">
                  <a:pos x="connsiteX1-17" y="connsiteY1-18"/>
                </a:cxn>
                <a:cxn ang="0">
                  <a:pos x="connsiteX2-19" y="connsiteY2-20"/>
                </a:cxn>
                <a:cxn ang="0">
                  <a:pos x="connsiteX3-21" y="connsiteY3-22"/>
                </a:cxn>
                <a:cxn ang="0">
                  <a:pos x="connsiteX4-23" y="connsiteY4-24"/>
                </a:cxn>
                <a:cxn ang="0">
                  <a:pos x="connsiteX5-25" y="connsiteY5-26"/>
                </a:cxn>
                <a:cxn ang="0">
                  <a:pos x="connsiteX6-27" y="connsiteY6-28"/>
                </a:cxn>
              </a:cxnLst>
              <a:rect l="l" t="t" r="r" b="b"/>
              <a:pathLst>
                <a:path w="519112" h="702469">
                  <a:moveTo>
                    <a:pt x="0" y="502444"/>
                  </a:moveTo>
                  <a:lnTo>
                    <a:pt x="78581" y="702469"/>
                  </a:lnTo>
                  <a:lnTo>
                    <a:pt x="516731" y="700092"/>
                  </a:lnTo>
                  <a:cubicBezTo>
                    <a:pt x="517525" y="558805"/>
                    <a:pt x="518318" y="415131"/>
                    <a:pt x="519112" y="273844"/>
                  </a:cubicBezTo>
                  <a:lnTo>
                    <a:pt x="340519" y="0"/>
                  </a:lnTo>
                  <a:lnTo>
                    <a:pt x="97631" y="104775"/>
                  </a:lnTo>
                  <a:lnTo>
                    <a:pt x="0" y="502444"/>
                  </a:lnTo>
                  <a:close/>
                </a:path>
              </a:pathLst>
            </a:custGeom>
            <a:solidFill>
              <a:srgbClr val="0096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134" name="Freeform 5"/>
            <p:cNvSpPr/>
            <p:nvPr/>
          </p:nvSpPr>
          <p:spPr>
            <a:xfrm>
              <a:off x="5915" y="3893"/>
              <a:ext cx="758" cy="797"/>
            </a:xfrm>
            <a:custGeom>
              <a:avLst/>
              <a:gdLst/>
              <a:ahLst/>
              <a:cxnLst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0" y="2147483646"/>
                </a:cxn>
                <a:cxn ang="0">
                  <a:pos x="2147483646" y="2147483646"/>
                </a:cxn>
                <a:cxn ang="0">
                  <a:pos x="2147483646" y="0"/>
                </a:cxn>
              </a:cxnLst>
              <a:rect l="0" t="0" r="0" b="0"/>
              <a:pathLst>
                <a:path w="2408" h="2527">
                  <a:moveTo>
                    <a:pt x="20" y="0"/>
                  </a:moveTo>
                  <a:cubicBezTo>
                    <a:pt x="374" y="2"/>
                    <a:pt x="786" y="3"/>
                    <a:pt x="1256" y="3"/>
                  </a:cubicBezTo>
                  <a:cubicBezTo>
                    <a:pt x="1410" y="3"/>
                    <a:pt x="1564" y="2"/>
                    <a:pt x="1717" y="1"/>
                  </a:cubicBezTo>
                  <a:cubicBezTo>
                    <a:pt x="1867" y="1"/>
                    <a:pt x="2016" y="1"/>
                    <a:pt x="2165" y="1"/>
                  </a:cubicBezTo>
                  <a:cubicBezTo>
                    <a:pt x="2246" y="1"/>
                    <a:pt x="2327" y="0"/>
                    <a:pt x="2408" y="0"/>
                  </a:cubicBezTo>
                  <a:cubicBezTo>
                    <a:pt x="2404" y="60"/>
                    <a:pt x="2401" y="120"/>
                    <a:pt x="2397" y="181"/>
                  </a:cubicBezTo>
                  <a:cubicBezTo>
                    <a:pt x="2392" y="278"/>
                    <a:pt x="2389" y="359"/>
                    <a:pt x="2387" y="422"/>
                  </a:cubicBezTo>
                  <a:cubicBezTo>
                    <a:pt x="2385" y="486"/>
                    <a:pt x="2384" y="534"/>
                    <a:pt x="2384" y="566"/>
                  </a:cubicBezTo>
                  <a:cubicBezTo>
                    <a:pt x="2118" y="553"/>
                    <a:pt x="1898" y="546"/>
                    <a:pt x="1725" y="546"/>
                  </a:cubicBezTo>
                  <a:cubicBezTo>
                    <a:pt x="1682" y="546"/>
                    <a:pt x="1638" y="546"/>
                    <a:pt x="1595" y="546"/>
                  </a:cubicBezTo>
                  <a:cubicBezTo>
                    <a:pt x="1576" y="764"/>
                    <a:pt x="1561" y="965"/>
                    <a:pt x="1551" y="1150"/>
                  </a:cubicBezTo>
                  <a:cubicBezTo>
                    <a:pt x="1538" y="1415"/>
                    <a:pt x="1527" y="1673"/>
                    <a:pt x="1519" y="1922"/>
                  </a:cubicBezTo>
                  <a:cubicBezTo>
                    <a:pt x="1512" y="2172"/>
                    <a:pt x="1508" y="2373"/>
                    <a:pt x="1508" y="2527"/>
                  </a:cubicBezTo>
                  <a:cubicBezTo>
                    <a:pt x="1304" y="2525"/>
                    <a:pt x="1172" y="2524"/>
                    <a:pt x="1113" y="2524"/>
                  </a:cubicBezTo>
                  <a:cubicBezTo>
                    <a:pt x="1059" y="2524"/>
                    <a:pt x="916" y="2525"/>
                    <a:pt x="683" y="2527"/>
                  </a:cubicBezTo>
                  <a:cubicBezTo>
                    <a:pt x="745" y="1927"/>
                    <a:pt x="782" y="1267"/>
                    <a:pt x="795" y="546"/>
                  </a:cubicBezTo>
                  <a:cubicBezTo>
                    <a:pt x="530" y="553"/>
                    <a:pt x="265" y="559"/>
                    <a:pt x="0" y="566"/>
                  </a:cubicBezTo>
                  <a:cubicBezTo>
                    <a:pt x="3" y="498"/>
                    <a:pt x="6" y="429"/>
                    <a:pt x="9" y="361"/>
                  </a:cubicBezTo>
                  <a:cubicBezTo>
                    <a:pt x="14" y="251"/>
                    <a:pt x="18" y="130"/>
                    <a:pt x="20" y="0"/>
                  </a:cubicBezTo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任意多边形 36"/>
            <p:cNvSpPr/>
            <p:nvPr/>
          </p:nvSpPr>
          <p:spPr>
            <a:xfrm>
              <a:off x="7505" y="3910"/>
              <a:ext cx="1125" cy="1090"/>
            </a:xfrm>
            <a:custGeom>
              <a:avLst/>
              <a:gdLst>
                <a:gd name="connsiteX0" fmla="*/ 0 w 714375"/>
                <a:gd name="connsiteY0" fmla="*/ 504825 h 692150"/>
                <a:gd name="connsiteX1" fmla="*/ 254000 w 714375"/>
                <a:gd name="connsiteY1" fmla="*/ 692150 h 692150"/>
                <a:gd name="connsiteX2" fmla="*/ 714375 w 714375"/>
                <a:gd name="connsiteY2" fmla="*/ 692150 h 692150"/>
                <a:gd name="connsiteX3" fmla="*/ 714375 w 714375"/>
                <a:gd name="connsiteY3" fmla="*/ 241300 h 692150"/>
                <a:gd name="connsiteX4" fmla="*/ 501650 w 714375"/>
                <a:gd name="connsiteY4" fmla="*/ 0 h 692150"/>
                <a:gd name="connsiteX5" fmla="*/ 44450 w 714375"/>
                <a:gd name="connsiteY5" fmla="*/ 377825 h 692150"/>
                <a:gd name="connsiteX6" fmla="*/ 0 w 714375"/>
                <a:gd name="connsiteY6" fmla="*/ 504825 h 692150"/>
                <a:gd name="connsiteX0-1" fmla="*/ 0 w 714375"/>
                <a:gd name="connsiteY0-2" fmla="*/ 504825 h 692150"/>
                <a:gd name="connsiteX1-3" fmla="*/ 254000 w 714375"/>
                <a:gd name="connsiteY1-4" fmla="*/ 692150 h 692150"/>
                <a:gd name="connsiteX2-5" fmla="*/ 714375 w 714375"/>
                <a:gd name="connsiteY2-6" fmla="*/ 692150 h 692150"/>
                <a:gd name="connsiteX3-7" fmla="*/ 714375 w 714375"/>
                <a:gd name="connsiteY3-8" fmla="*/ 257175 h 692150"/>
                <a:gd name="connsiteX4-9" fmla="*/ 501650 w 714375"/>
                <a:gd name="connsiteY4-10" fmla="*/ 0 h 692150"/>
                <a:gd name="connsiteX5-11" fmla="*/ 44450 w 714375"/>
                <a:gd name="connsiteY5-12" fmla="*/ 377825 h 692150"/>
                <a:gd name="connsiteX6-13" fmla="*/ 0 w 714375"/>
                <a:gd name="connsiteY6-14" fmla="*/ 504825 h 692150"/>
                <a:gd name="connsiteX0-15" fmla="*/ 0 w 714375"/>
                <a:gd name="connsiteY0-16" fmla="*/ 504825 h 692150"/>
                <a:gd name="connsiteX1-17" fmla="*/ 254000 w 714375"/>
                <a:gd name="connsiteY1-18" fmla="*/ 692150 h 692150"/>
                <a:gd name="connsiteX2-19" fmla="*/ 714375 w 714375"/>
                <a:gd name="connsiteY2-20" fmla="*/ 692150 h 692150"/>
                <a:gd name="connsiteX3-21" fmla="*/ 714375 w 714375"/>
                <a:gd name="connsiteY3-22" fmla="*/ 263525 h 692150"/>
                <a:gd name="connsiteX4-23" fmla="*/ 501650 w 714375"/>
                <a:gd name="connsiteY4-24" fmla="*/ 0 h 692150"/>
                <a:gd name="connsiteX5-25" fmla="*/ 44450 w 714375"/>
                <a:gd name="connsiteY5-26" fmla="*/ 377825 h 692150"/>
                <a:gd name="connsiteX6-27" fmla="*/ 0 w 714375"/>
                <a:gd name="connsiteY6-28" fmla="*/ 504825 h 692150"/>
                <a:gd name="connsiteX0-29" fmla="*/ 0 w 714375"/>
                <a:gd name="connsiteY0-30" fmla="*/ 504825 h 692150"/>
                <a:gd name="connsiteX1-31" fmla="*/ 254000 w 714375"/>
                <a:gd name="connsiteY1-32" fmla="*/ 692150 h 692150"/>
                <a:gd name="connsiteX2-33" fmla="*/ 714375 w 714375"/>
                <a:gd name="connsiteY2-34" fmla="*/ 692150 h 692150"/>
                <a:gd name="connsiteX3-35" fmla="*/ 714375 w 714375"/>
                <a:gd name="connsiteY3-36" fmla="*/ 263525 h 692150"/>
                <a:gd name="connsiteX4-37" fmla="*/ 501650 w 714375"/>
                <a:gd name="connsiteY4-38" fmla="*/ 0 h 692150"/>
                <a:gd name="connsiteX5-39" fmla="*/ 384175 w 714375"/>
                <a:gd name="connsiteY5-40" fmla="*/ 196850 h 692150"/>
                <a:gd name="connsiteX6-41" fmla="*/ 44450 w 714375"/>
                <a:gd name="connsiteY6-42" fmla="*/ 377825 h 692150"/>
                <a:gd name="connsiteX7" fmla="*/ 0 w 714375"/>
                <a:gd name="connsiteY7" fmla="*/ 504825 h 692150"/>
                <a:gd name="connsiteX0-43" fmla="*/ 0 w 714375"/>
                <a:gd name="connsiteY0-44" fmla="*/ 504825 h 692150"/>
                <a:gd name="connsiteX1-45" fmla="*/ 254000 w 714375"/>
                <a:gd name="connsiteY1-46" fmla="*/ 692150 h 692150"/>
                <a:gd name="connsiteX2-47" fmla="*/ 714375 w 714375"/>
                <a:gd name="connsiteY2-48" fmla="*/ 692150 h 692150"/>
                <a:gd name="connsiteX3-49" fmla="*/ 714375 w 714375"/>
                <a:gd name="connsiteY3-50" fmla="*/ 263525 h 692150"/>
                <a:gd name="connsiteX4-51" fmla="*/ 501650 w 714375"/>
                <a:gd name="connsiteY4-52" fmla="*/ 0 h 692150"/>
                <a:gd name="connsiteX5-53" fmla="*/ 384175 w 714375"/>
                <a:gd name="connsiteY5-54" fmla="*/ 196850 h 692150"/>
                <a:gd name="connsiteX6-55" fmla="*/ 50800 w 714375"/>
                <a:gd name="connsiteY6-56" fmla="*/ 333375 h 692150"/>
                <a:gd name="connsiteX7-57" fmla="*/ 0 w 714375"/>
                <a:gd name="connsiteY7-58" fmla="*/ 504825 h 692150"/>
              </a:gdLst>
              <a:ahLst/>
              <a:cxnLst>
                <a:cxn ang="0">
                  <a:pos x="connsiteX0-43" y="connsiteY0-44"/>
                </a:cxn>
                <a:cxn ang="0">
                  <a:pos x="connsiteX1-45" y="connsiteY1-46"/>
                </a:cxn>
                <a:cxn ang="0">
                  <a:pos x="connsiteX2-47" y="connsiteY2-48"/>
                </a:cxn>
                <a:cxn ang="0">
                  <a:pos x="connsiteX3-49" y="connsiteY3-50"/>
                </a:cxn>
                <a:cxn ang="0">
                  <a:pos x="connsiteX4-51" y="connsiteY4-52"/>
                </a:cxn>
                <a:cxn ang="0">
                  <a:pos x="connsiteX5-53" y="connsiteY5-54"/>
                </a:cxn>
                <a:cxn ang="0">
                  <a:pos x="connsiteX6-55" y="connsiteY6-56"/>
                </a:cxn>
                <a:cxn ang="0">
                  <a:pos x="connsiteX7-57" y="connsiteY7-58"/>
                </a:cxn>
              </a:cxnLst>
              <a:rect l="l" t="t" r="r" b="b"/>
              <a:pathLst>
                <a:path w="714375" h="692150">
                  <a:moveTo>
                    <a:pt x="0" y="504825"/>
                  </a:moveTo>
                  <a:lnTo>
                    <a:pt x="254000" y="692150"/>
                  </a:lnTo>
                  <a:lnTo>
                    <a:pt x="714375" y="692150"/>
                  </a:lnTo>
                  <a:lnTo>
                    <a:pt x="714375" y="263525"/>
                  </a:lnTo>
                  <a:lnTo>
                    <a:pt x="501650" y="0"/>
                  </a:lnTo>
                  <a:cubicBezTo>
                    <a:pt x="440267" y="50800"/>
                    <a:pt x="445558" y="146050"/>
                    <a:pt x="384175" y="196850"/>
                  </a:cubicBezTo>
                  <a:lnTo>
                    <a:pt x="50800" y="333375"/>
                  </a:lnTo>
                  <a:lnTo>
                    <a:pt x="0" y="504825"/>
                  </a:lnTo>
                  <a:close/>
                </a:path>
              </a:pathLst>
            </a:custGeom>
            <a:solidFill>
              <a:srgbClr val="F66E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136" name="Freeform 6"/>
            <p:cNvSpPr/>
            <p:nvPr/>
          </p:nvSpPr>
          <p:spPr>
            <a:xfrm>
              <a:off x="7508" y="3910"/>
              <a:ext cx="795" cy="798"/>
            </a:xfrm>
            <a:custGeom>
              <a:avLst/>
              <a:gdLst/>
              <a:ahLst/>
              <a:cxnLst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0" y="2147483646"/>
                </a:cxn>
                <a:cxn ang="0">
                  <a:pos x="0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0"/>
                </a:cxn>
              </a:cxnLst>
              <a:rect l="0" t="0" r="0" b="0"/>
              <a:pathLst>
                <a:path w="5296" h="5313">
                  <a:moveTo>
                    <a:pt x="223" y="0"/>
                  </a:moveTo>
                  <a:cubicBezTo>
                    <a:pt x="598" y="5"/>
                    <a:pt x="878" y="7"/>
                    <a:pt x="1064" y="7"/>
                  </a:cubicBezTo>
                  <a:cubicBezTo>
                    <a:pt x="1209" y="7"/>
                    <a:pt x="1462" y="5"/>
                    <a:pt x="1822" y="0"/>
                  </a:cubicBezTo>
                  <a:cubicBezTo>
                    <a:pt x="1766" y="744"/>
                    <a:pt x="1730" y="1402"/>
                    <a:pt x="1713" y="1973"/>
                  </a:cubicBezTo>
                  <a:cubicBezTo>
                    <a:pt x="2361" y="1973"/>
                    <a:pt x="3010" y="1973"/>
                    <a:pt x="3658" y="1973"/>
                  </a:cubicBezTo>
                  <a:cubicBezTo>
                    <a:pt x="3670" y="1760"/>
                    <a:pt x="3681" y="1472"/>
                    <a:pt x="3692" y="1109"/>
                  </a:cubicBezTo>
                  <a:cubicBezTo>
                    <a:pt x="3703" y="747"/>
                    <a:pt x="3708" y="499"/>
                    <a:pt x="3708" y="366"/>
                  </a:cubicBezTo>
                  <a:cubicBezTo>
                    <a:pt x="3708" y="296"/>
                    <a:pt x="3706" y="174"/>
                    <a:pt x="3701" y="0"/>
                  </a:cubicBezTo>
                  <a:cubicBezTo>
                    <a:pt x="3983" y="2"/>
                    <a:pt x="4265" y="5"/>
                    <a:pt x="4547" y="7"/>
                  </a:cubicBezTo>
                  <a:cubicBezTo>
                    <a:pt x="4635" y="7"/>
                    <a:pt x="4885" y="5"/>
                    <a:pt x="5296" y="0"/>
                  </a:cubicBezTo>
                  <a:cubicBezTo>
                    <a:pt x="5211" y="1333"/>
                    <a:pt x="5157" y="2325"/>
                    <a:pt x="5133" y="2976"/>
                  </a:cubicBezTo>
                  <a:cubicBezTo>
                    <a:pt x="5109" y="3626"/>
                    <a:pt x="5098" y="4405"/>
                    <a:pt x="5098" y="5313"/>
                  </a:cubicBezTo>
                  <a:cubicBezTo>
                    <a:pt x="4838" y="5311"/>
                    <a:pt x="4578" y="5308"/>
                    <a:pt x="4318" y="5305"/>
                  </a:cubicBezTo>
                  <a:cubicBezTo>
                    <a:pt x="4201" y="5305"/>
                    <a:pt x="3922" y="5308"/>
                    <a:pt x="3481" y="5313"/>
                  </a:cubicBezTo>
                  <a:cubicBezTo>
                    <a:pt x="3540" y="4695"/>
                    <a:pt x="3581" y="3977"/>
                    <a:pt x="3602" y="3157"/>
                  </a:cubicBezTo>
                  <a:cubicBezTo>
                    <a:pt x="2953" y="3157"/>
                    <a:pt x="2304" y="3157"/>
                    <a:pt x="1655" y="3157"/>
                  </a:cubicBezTo>
                  <a:cubicBezTo>
                    <a:pt x="1635" y="3875"/>
                    <a:pt x="1615" y="4594"/>
                    <a:pt x="1595" y="5313"/>
                  </a:cubicBezTo>
                  <a:cubicBezTo>
                    <a:pt x="1319" y="5311"/>
                    <a:pt x="1042" y="5308"/>
                    <a:pt x="765" y="5305"/>
                  </a:cubicBezTo>
                  <a:cubicBezTo>
                    <a:pt x="667" y="5305"/>
                    <a:pt x="437" y="5308"/>
                    <a:pt x="74" y="5312"/>
                  </a:cubicBezTo>
                  <a:cubicBezTo>
                    <a:pt x="49" y="5313"/>
                    <a:pt x="25" y="5313"/>
                    <a:pt x="0" y="5313"/>
                  </a:cubicBezTo>
                  <a:cubicBezTo>
                    <a:pt x="0" y="5313"/>
                    <a:pt x="0" y="5313"/>
                    <a:pt x="0" y="5313"/>
                  </a:cubicBezTo>
                  <a:cubicBezTo>
                    <a:pt x="46" y="4605"/>
                    <a:pt x="92" y="3896"/>
                    <a:pt x="138" y="3188"/>
                  </a:cubicBezTo>
                  <a:cubicBezTo>
                    <a:pt x="159" y="2671"/>
                    <a:pt x="181" y="2155"/>
                    <a:pt x="202" y="1638"/>
                  </a:cubicBezTo>
                  <a:cubicBezTo>
                    <a:pt x="208" y="1409"/>
                    <a:pt x="214" y="1179"/>
                    <a:pt x="220" y="949"/>
                  </a:cubicBezTo>
                  <a:cubicBezTo>
                    <a:pt x="224" y="750"/>
                    <a:pt x="227" y="558"/>
                    <a:pt x="227" y="373"/>
                  </a:cubicBezTo>
                  <a:cubicBezTo>
                    <a:pt x="226" y="249"/>
                    <a:pt x="224" y="124"/>
                    <a:pt x="223" y="0"/>
                  </a:cubicBezTo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任意多边形 37"/>
            <p:cNvSpPr/>
            <p:nvPr/>
          </p:nvSpPr>
          <p:spPr>
            <a:xfrm>
              <a:off x="9135" y="3910"/>
              <a:ext cx="1175" cy="1085"/>
            </a:xfrm>
            <a:custGeom>
              <a:avLst/>
              <a:gdLst>
                <a:gd name="connsiteX0" fmla="*/ 0 w 746125"/>
                <a:gd name="connsiteY0" fmla="*/ 511175 h 688975"/>
                <a:gd name="connsiteX1" fmla="*/ 295275 w 746125"/>
                <a:gd name="connsiteY1" fmla="*/ 688975 h 688975"/>
                <a:gd name="connsiteX2" fmla="*/ 746125 w 746125"/>
                <a:gd name="connsiteY2" fmla="*/ 688975 h 688975"/>
                <a:gd name="connsiteX3" fmla="*/ 746125 w 746125"/>
                <a:gd name="connsiteY3" fmla="*/ 260350 h 688975"/>
                <a:gd name="connsiteX4" fmla="*/ 422275 w 746125"/>
                <a:gd name="connsiteY4" fmla="*/ 0 h 688975"/>
                <a:gd name="connsiteX5" fmla="*/ 0 w 746125"/>
                <a:gd name="connsiteY5" fmla="*/ 511175 h 68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46125" h="688975">
                  <a:moveTo>
                    <a:pt x="0" y="511175"/>
                  </a:moveTo>
                  <a:lnTo>
                    <a:pt x="295275" y="688975"/>
                  </a:lnTo>
                  <a:lnTo>
                    <a:pt x="746125" y="688975"/>
                  </a:lnTo>
                  <a:lnTo>
                    <a:pt x="746125" y="260350"/>
                  </a:lnTo>
                  <a:lnTo>
                    <a:pt x="422275" y="0"/>
                  </a:lnTo>
                  <a:lnTo>
                    <a:pt x="0" y="511175"/>
                  </a:lnTo>
                  <a:close/>
                </a:path>
              </a:pathLst>
            </a:custGeom>
            <a:solidFill>
              <a:srgbClr val="84C1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138" name="Freeform 7"/>
            <p:cNvSpPr>
              <a:spLocks noEditPoints="1"/>
            </p:cNvSpPr>
            <p:nvPr/>
          </p:nvSpPr>
          <p:spPr>
            <a:xfrm>
              <a:off x="9138" y="3910"/>
              <a:ext cx="932" cy="808"/>
            </a:xfrm>
            <a:custGeom>
              <a:avLst/>
              <a:gdLst/>
              <a:ahLst/>
              <a:cxnLst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0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0"/>
                </a:cxn>
              </a:cxnLst>
              <a:rect l="0" t="0" r="0" b="0"/>
              <a:pathLst>
                <a:path w="6217" h="5370">
                  <a:moveTo>
                    <a:pt x="3421" y="1171"/>
                  </a:moveTo>
                  <a:cubicBezTo>
                    <a:pt x="3264" y="1556"/>
                    <a:pt x="3131" y="1872"/>
                    <a:pt x="3022" y="2118"/>
                  </a:cubicBezTo>
                  <a:cubicBezTo>
                    <a:pt x="2936" y="2311"/>
                    <a:pt x="2850" y="2505"/>
                    <a:pt x="2765" y="2699"/>
                  </a:cubicBezTo>
                  <a:cubicBezTo>
                    <a:pt x="3134" y="2699"/>
                    <a:pt x="3504" y="2699"/>
                    <a:pt x="3874" y="2699"/>
                  </a:cubicBezTo>
                  <a:cubicBezTo>
                    <a:pt x="3598" y="1775"/>
                    <a:pt x="3447" y="1266"/>
                    <a:pt x="3421" y="1171"/>
                  </a:cubicBezTo>
                  <a:close/>
                  <a:moveTo>
                    <a:pt x="2580" y="0"/>
                  </a:moveTo>
                  <a:cubicBezTo>
                    <a:pt x="2998" y="6"/>
                    <a:pt x="3304" y="8"/>
                    <a:pt x="3497" y="8"/>
                  </a:cubicBezTo>
                  <a:cubicBezTo>
                    <a:pt x="3833" y="8"/>
                    <a:pt x="4143" y="6"/>
                    <a:pt x="4429" y="0"/>
                  </a:cubicBezTo>
                  <a:cubicBezTo>
                    <a:pt x="4603" y="547"/>
                    <a:pt x="4776" y="1094"/>
                    <a:pt x="4950" y="1641"/>
                  </a:cubicBezTo>
                  <a:cubicBezTo>
                    <a:pt x="5303" y="2692"/>
                    <a:pt x="5657" y="3744"/>
                    <a:pt x="6010" y="4795"/>
                  </a:cubicBezTo>
                  <a:cubicBezTo>
                    <a:pt x="6079" y="4987"/>
                    <a:pt x="6148" y="5178"/>
                    <a:pt x="6217" y="5370"/>
                  </a:cubicBezTo>
                  <a:cubicBezTo>
                    <a:pt x="5805" y="5365"/>
                    <a:pt x="5554" y="5362"/>
                    <a:pt x="5466" y="5362"/>
                  </a:cubicBezTo>
                  <a:cubicBezTo>
                    <a:pt x="5266" y="5362"/>
                    <a:pt x="4972" y="5365"/>
                    <a:pt x="4583" y="5370"/>
                  </a:cubicBezTo>
                  <a:cubicBezTo>
                    <a:pt x="4479" y="4937"/>
                    <a:pt x="4328" y="4428"/>
                    <a:pt x="4131" y="3844"/>
                  </a:cubicBezTo>
                  <a:cubicBezTo>
                    <a:pt x="3531" y="3844"/>
                    <a:pt x="2932" y="3844"/>
                    <a:pt x="2333" y="3844"/>
                  </a:cubicBezTo>
                  <a:cubicBezTo>
                    <a:pt x="2126" y="4305"/>
                    <a:pt x="1912" y="4814"/>
                    <a:pt x="1691" y="5370"/>
                  </a:cubicBezTo>
                  <a:cubicBezTo>
                    <a:pt x="1248" y="5365"/>
                    <a:pt x="976" y="5362"/>
                    <a:pt x="876" y="5362"/>
                  </a:cubicBezTo>
                  <a:cubicBezTo>
                    <a:pt x="717" y="5362"/>
                    <a:pt x="474" y="5364"/>
                    <a:pt x="146" y="5368"/>
                  </a:cubicBezTo>
                  <a:cubicBezTo>
                    <a:pt x="97" y="5369"/>
                    <a:pt x="49" y="5369"/>
                    <a:pt x="0" y="5370"/>
                  </a:cubicBezTo>
                  <a:cubicBezTo>
                    <a:pt x="99" y="5181"/>
                    <a:pt x="198" y="4992"/>
                    <a:pt x="297" y="4803"/>
                  </a:cubicBezTo>
                  <a:cubicBezTo>
                    <a:pt x="912" y="3526"/>
                    <a:pt x="1528" y="2249"/>
                    <a:pt x="2144" y="972"/>
                  </a:cubicBezTo>
                  <a:cubicBezTo>
                    <a:pt x="2209" y="829"/>
                    <a:pt x="2275" y="686"/>
                    <a:pt x="2340" y="543"/>
                  </a:cubicBezTo>
                  <a:cubicBezTo>
                    <a:pt x="2397" y="417"/>
                    <a:pt x="2477" y="236"/>
                    <a:pt x="2580" y="0"/>
                  </a:cubicBez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任意多边形 38"/>
            <p:cNvSpPr/>
            <p:nvPr/>
          </p:nvSpPr>
          <p:spPr>
            <a:xfrm>
              <a:off x="10910" y="3950"/>
              <a:ext cx="1075" cy="1055"/>
            </a:xfrm>
            <a:custGeom>
              <a:avLst/>
              <a:gdLst>
                <a:gd name="connsiteX0" fmla="*/ 0 w 679450"/>
                <a:gd name="connsiteY0" fmla="*/ 469900 h 663575"/>
                <a:gd name="connsiteX1" fmla="*/ 250825 w 679450"/>
                <a:gd name="connsiteY1" fmla="*/ 663575 h 663575"/>
                <a:gd name="connsiteX2" fmla="*/ 679450 w 679450"/>
                <a:gd name="connsiteY2" fmla="*/ 660400 h 663575"/>
                <a:gd name="connsiteX3" fmla="*/ 679450 w 679450"/>
                <a:gd name="connsiteY3" fmla="*/ 231775 h 663575"/>
                <a:gd name="connsiteX4" fmla="*/ 514350 w 679450"/>
                <a:gd name="connsiteY4" fmla="*/ 0 h 663575"/>
                <a:gd name="connsiteX5" fmla="*/ 400050 w 679450"/>
                <a:gd name="connsiteY5" fmla="*/ 406400 h 663575"/>
                <a:gd name="connsiteX6" fmla="*/ 136525 w 679450"/>
                <a:gd name="connsiteY6" fmla="*/ 73025 h 663575"/>
                <a:gd name="connsiteX7" fmla="*/ 0 w 679450"/>
                <a:gd name="connsiteY7" fmla="*/ 469900 h 663575"/>
                <a:gd name="connsiteX0-1" fmla="*/ 0 w 682625"/>
                <a:gd name="connsiteY0-2" fmla="*/ 469900 h 663575"/>
                <a:gd name="connsiteX1-3" fmla="*/ 254000 w 682625"/>
                <a:gd name="connsiteY1-4" fmla="*/ 663575 h 663575"/>
                <a:gd name="connsiteX2-5" fmla="*/ 682625 w 682625"/>
                <a:gd name="connsiteY2-6" fmla="*/ 660400 h 663575"/>
                <a:gd name="connsiteX3-7" fmla="*/ 682625 w 682625"/>
                <a:gd name="connsiteY3-8" fmla="*/ 231775 h 663575"/>
                <a:gd name="connsiteX4-9" fmla="*/ 517525 w 682625"/>
                <a:gd name="connsiteY4-10" fmla="*/ 0 h 663575"/>
                <a:gd name="connsiteX5-11" fmla="*/ 403225 w 682625"/>
                <a:gd name="connsiteY5-12" fmla="*/ 406400 h 663575"/>
                <a:gd name="connsiteX6-13" fmla="*/ 139700 w 682625"/>
                <a:gd name="connsiteY6-14" fmla="*/ 73025 h 663575"/>
                <a:gd name="connsiteX7-15" fmla="*/ 0 w 682625"/>
                <a:gd name="connsiteY7-16" fmla="*/ 469900 h 663575"/>
                <a:gd name="connsiteX0-17" fmla="*/ 0 w 682625"/>
                <a:gd name="connsiteY0-18" fmla="*/ 476250 h 669925"/>
                <a:gd name="connsiteX1-19" fmla="*/ 254000 w 682625"/>
                <a:gd name="connsiteY1-20" fmla="*/ 669925 h 669925"/>
                <a:gd name="connsiteX2-21" fmla="*/ 682625 w 682625"/>
                <a:gd name="connsiteY2-22" fmla="*/ 666750 h 669925"/>
                <a:gd name="connsiteX3-23" fmla="*/ 682625 w 682625"/>
                <a:gd name="connsiteY3-24" fmla="*/ 238125 h 669925"/>
                <a:gd name="connsiteX4-25" fmla="*/ 514350 w 682625"/>
                <a:gd name="connsiteY4-26" fmla="*/ 0 h 669925"/>
                <a:gd name="connsiteX5-27" fmla="*/ 403225 w 682625"/>
                <a:gd name="connsiteY5-28" fmla="*/ 412750 h 669925"/>
                <a:gd name="connsiteX6-29" fmla="*/ 139700 w 682625"/>
                <a:gd name="connsiteY6-30" fmla="*/ 79375 h 669925"/>
                <a:gd name="connsiteX7-31" fmla="*/ 0 w 682625"/>
                <a:gd name="connsiteY7-32" fmla="*/ 476250 h 669925"/>
              </a:gdLst>
              <a:ahLst/>
              <a:cxnLst>
                <a:cxn ang="0">
                  <a:pos x="connsiteX0-17" y="connsiteY0-18"/>
                </a:cxn>
                <a:cxn ang="0">
                  <a:pos x="connsiteX1-19" y="connsiteY1-20"/>
                </a:cxn>
                <a:cxn ang="0">
                  <a:pos x="connsiteX2-21" y="connsiteY2-22"/>
                </a:cxn>
                <a:cxn ang="0">
                  <a:pos x="connsiteX3-23" y="connsiteY3-24"/>
                </a:cxn>
                <a:cxn ang="0">
                  <a:pos x="connsiteX4-25" y="connsiteY4-26"/>
                </a:cxn>
                <a:cxn ang="0">
                  <a:pos x="connsiteX5-27" y="connsiteY5-28"/>
                </a:cxn>
                <a:cxn ang="0">
                  <a:pos x="connsiteX6-29" y="connsiteY6-30"/>
                </a:cxn>
                <a:cxn ang="0">
                  <a:pos x="connsiteX7-31" y="connsiteY7-32"/>
                </a:cxn>
              </a:cxnLst>
              <a:rect l="l" t="t" r="r" b="b"/>
              <a:pathLst>
                <a:path w="682625" h="669925">
                  <a:moveTo>
                    <a:pt x="0" y="476250"/>
                  </a:moveTo>
                  <a:lnTo>
                    <a:pt x="254000" y="669925"/>
                  </a:lnTo>
                  <a:lnTo>
                    <a:pt x="682625" y="666750"/>
                  </a:lnTo>
                  <a:lnTo>
                    <a:pt x="682625" y="238125"/>
                  </a:lnTo>
                  <a:lnTo>
                    <a:pt x="514350" y="0"/>
                  </a:lnTo>
                  <a:lnTo>
                    <a:pt x="403225" y="412750"/>
                  </a:lnTo>
                  <a:lnTo>
                    <a:pt x="139700" y="79375"/>
                  </a:lnTo>
                  <a:lnTo>
                    <a:pt x="0" y="476250"/>
                  </a:lnTo>
                  <a:close/>
                </a:path>
              </a:pathLst>
            </a:custGeom>
            <a:solidFill>
              <a:srgbClr val="DAAB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140" name="Freeform 8"/>
            <p:cNvSpPr/>
            <p:nvPr/>
          </p:nvSpPr>
          <p:spPr>
            <a:xfrm>
              <a:off x="10905" y="3955"/>
              <a:ext cx="830" cy="743"/>
            </a:xfrm>
            <a:custGeom>
              <a:avLst/>
              <a:gdLst/>
              <a:ahLst/>
              <a:cxnLst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0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0"/>
                </a:cxn>
              </a:cxnLst>
              <a:rect l="0" t="0" r="0" b="0"/>
              <a:pathLst>
                <a:path w="5528" h="4951">
                  <a:moveTo>
                    <a:pt x="259" y="0"/>
                  </a:moveTo>
                  <a:cubicBezTo>
                    <a:pt x="641" y="5"/>
                    <a:pt x="979" y="7"/>
                    <a:pt x="1272" y="7"/>
                  </a:cubicBezTo>
                  <a:cubicBezTo>
                    <a:pt x="1482" y="7"/>
                    <a:pt x="1777" y="5"/>
                    <a:pt x="2156" y="0"/>
                  </a:cubicBezTo>
                  <a:cubicBezTo>
                    <a:pt x="2682" y="939"/>
                    <a:pt x="3207" y="1877"/>
                    <a:pt x="3733" y="2816"/>
                  </a:cubicBezTo>
                  <a:cubicBezTo>
                    <a:pt x="3805" y="2954"/>
                    <a:pt x="3877" y="3092"/>
                    <a:pt x="3950" y="3230"/>
                  </a:cubicBezTo>
                  <a:cubicBezTo>
                    <a:pt x="3978" y="2823"/>
                    <a:pt x="4006" y="2254"/>
                    <a:pt x="4035" y="1521"/>
                  </a:cubicBezTo>
                  <a:cubicBezTo>
                    <a:pt x="4064" y="788"/>
                    <a:pt x="4079" y="281"/>
                    <a:pt x="4079" y="0"/>
                  </a:cubicBezTo>
                  <a:cubicBezTo>
                    <a:pt x="4381" y="5"/>
                    <a:pt x="4623" y="7"/>
                    <a:pt x="4805" y="7"/>
                  </a:cubicBezTo>
                  <a:cubicBezTo>
                    <a:pt x="4889" y="7"/>
                    <a:pt x="5130" y="5"/>
                    <a:pt x="5528" y="0"/>
                  </a:cubicBezTo>
                  <a:cubicBezTo>
                    <a:pt x="5499" y="360"/>
                    <a:pt x="5469" y="721"/>
                    <a:pt x="5440" y="1081"/>
                  </a:cubicBezTo>
                  <a:cubicBezTo>
                    <a:pt x="5384" y="2082"/>
                    <a:pt x="5329" y="3083"/>
                    <a:pt x="5274" y="4085"/>
                  </a:cubicBezTo>
                  <a:cubicBezTo>
                    <a:pt x="5266" y="4374"/>
                    <a:pt x="5259" y="4662"/>
                    <a:pt x="5252" y="4951"/>
                  </a:cubicBezTo>
                  <a:cubicBezTo>
                    <a:pt x="4931" y="4947"/>
                    <a:pt x="4632" y="4944"/>
                    <a:pt x="4354" y="4944"/>
                  </a:cubicBezTo>
                  <a:cubicBezTo>
                    <a:pt x="4122" y="4944"/>
                    <a:pt x="3802" y="4947"/>
                    <a:pt x="3393" y="4951"/>
                  </a:cubicBezTo>
                  <a:cubicBezTo>
                    <a:pt x="3265" y="4714"/>
                    <a:pt x="3170" y="4543"/>
                    <a:pt x="3109" y="4436"/>
                  </a:cubicBezTo>
                  <a:cubicBezTo>
                    <a:pt x="2902" y="4091"/>
                    <a:pt x="2696" y="3747"/>
                    <a:pt x="2489" y="3402"/>
                  </a:cubicBezTo>
                  <a:cubicBezTo>
                    <a:pt x="2285" y="3063"/>
                    <a:pt x="2097" y="2739"/>
                    <a:pt x="1925" y="2429"/>
                  </a:cubicBezTo>
                  <a:cubicBezTo>
                    <a:pt x="1812" y="2233"/>
                    <a:pt x="1695" y="2018"/>
                    <a:pt x="1575" y="1784"/>
                  </a:cubicBezTo>
                  <a:cubicBezTo>
                    <a:pt x="1548" y="2357"/>
                    <a:pt x="1522" y="2930"/>
                    <a:pt x="1495" y="3504"/>
                  </a:cubicBezTo>
                  <a:cubicBezTo>
                    <a:pt x="1483" y="3986"/>
                    <a:pt x="1470" y="4469"/>
                    <a:pt x="1457" y="4951"/>
                  </a:cubicBezTo>
                  <a:cubicBezTo>
                    <a:pt x="1152" y="4947"/>
                    <a:pt x="920" y="4944"/>
                    <a:pt x="760" y="4944"/>
                  </a:cubicBezTo>
                  <a:cubicBezTo>
                    <a:pt x="625" y="4944"/>
                    <a:pt x="372" y="4947"/>
                    <a:pt x="0" y="4951"/>
                  </a:cubicBezTo>
                  <a:cubicBezTo>
                    <a:pt x="25" y="4698"/>
                    <a:pt x="50" y="4444"/>
                    <a:pt x="74" y="4190"/>
                  </a:cubicBezTo>
                  <a:cubicBezTo>
                    <a:pt x="122" y="3329"/>
                    <a:pt x="170" y="2468"/>
                    <a:pt x="218" y="1607"/>
                  </a:cubicBezTo>
                  <a:cubicBezTo>
                    <a:pt x="232" y="1260"/>
                    <a:pt x="245" y="913"/>
                    <a:pt x="259" y="566"/>
                  </a:cubicBezTo>
                  <a:cubicBezTo>
                    <a:pt x="259" y="377"/>
                    <a:pt x="259" y="189"/>
                    <a:pt x="259" y="0"/>
                  </a:cubicBezTo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任意多边形 39"/>
            <p:cNvSpPr/>
            <p:nvPr/>
          </p:nvSpPr>
          <p:spPr>
            <a:xfrm>
              <a:off x="12570" y="3960"/>
              <a:ext cx="1105" cy="1045"/>
            </a:xfrm>
            <a:custGeom>
              <a:avLst/>
              <a:gdLst>
                <a:gd name="connsiteX0" fmla="*/ 0 w 701675"/>
                <a:gd name="connsiteY0" fmla="*/ 466725 h 663575"/>
                <a:gd name="connsiteX1" fmla="*/ 282575 w 701675"/>
                <a:gd name="connsiteY1" fmla="*/ 663575 h 663575"/>
                <a:gd name="connsiteX2" fmla="*/ 701675 w 701675"/>
                <a:gd name="connsiteY2" fmla="*/ 657225 h 663575"/>
                <a:gd name="connsiteX3" fmla="*/ 698500 w 701675"/>
                <a:gd name="connsiteY3" fmla="*/ 234950 h 663575"/>
                <a:gd name="connsiteX4" fmla="*/ 517525 w 701675"/>
                <a:gd name="connsiteY4" fmla="*/ 0 h 663575"/>
                <a:gd name="connsiteX5" fmla="*/ 88900 w 701675"/>
                <a:gd name="connsiteY5" fmla="*/ 279400 h 663575"/>
                <a:gd name="connsiteX6" fmla="*/ 0 w 701675"/>
                <a:gd name="connsiteY6" fmla="*/ 466725 h 663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01675" h="663575">
                  <a:moveTo>
                    <a:pt x="0" y="466725"/>
                  </a:moveTo>
                  <a:lnTo>
                    <a:pt x="282575" y="663575"/>
                  </a:lnTo>
                  <a:lnTo>
                    <a:pt x="701675" y="657225"/>
                  </a:lnTo>
                  <a:cubicBezTo>
                    <a:pt x="700617" y="516467"/>
                    <a:pt x="699558" y="375708"/>
                    <a:pt x="698500" y="234950"/>
                  </a:cubicBezTo>
                  <a:lnTo>
                    <a:pt x="517525" y="0"/>
                  </a:lnTo>
                  <a:lnTo>
                    <a:pt x="88900" y="279400"/>
                  </a:lnTo>
                  <a:lnTo>
                    <a:pt x="0" y="466725"/>
                  </a:lnTo>
                  <a:close/>
                </a:path>
              </a:pathLst>
            </a:custGeom>
            <a:solidFill>
              <a:srgbClr val="C830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142" name="Freeform 9"/>
            <p:cNvSpPr>
              <a:spLocks noEditPoints="1"/>
            </p:cNvSpPr>
            <p:nvPr/>
          </p:nvSpPr>
          <p:spPr>
            <a:xfrm>
              <a:off x="12568" y="3953"/>
              <a:ext cx="825" cy="747"/>
            </a:xfrm>
            <a:custGeom>
              <a:avLst/>
              <a:gdLst/>
              <a:ahLst/>
              <a:cxnLst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0"/>
                </a:cxn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0" y="2147483646"/>
                </a:cxn>
                <a:cxn ang="0">
                  <a:pos x="0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0"/>
                </a:cxn>
              </a:cxnLst>
              <a:rect l="0" t="0" r="0" b="0"/>
              <a:pathLst>
                <a:path w="5488" h="4971">
                  <a:moveTo>
                    <a:pt x="3634" y="0"/>
                  </a:moveTo>
                  <a:cubicBezTo>
                    <a:pt x="4102" y="5"/>
                    <a:pt x="4419" y="7"/>
                    <a:pt x="4585" y="7"/>
                  </a:cubicBezTo>
                  <a:cubicBezTo>
                    <a:pt x="4631" y="7"/>
                    <a:pt x="4932" y="5"/>
                    <a:pt x="5488" y="0"/>
                  </a:cubicBezTo>
                  <a:cubicBezTo>
                    <a:pt x="4957" y="647"/>
                    <a:pt x="4426" y="1293"/>
                    <a:pt x="3894" y="1940"/>
                  </a:cubicBezTo>
                  <a:cubicBezTo>
                    <a:pt x="3795" y="2069"/>
                    <a:pt x="3695" y="2199"/>
                    <a:pt x="3596" y="2329"/>
                  </a:cubicBezTo>
                  <a:cubicBezTo>
                    <a:pt x="3689" y="2472"/>
                    <a:pt x="3782" y="2616"/>
                    <a:pt x="3875" y="2759"/>
                  </a:cubicBezTo>
                  <a:cubicBezTo>
                    <a:pt x="4402" y="3496"/>
                    <a:pt x="4928" y="4234"/>
                    <a:pt x="5454" y="4971"/>
                  </a:cubicBezTo>
                  <a:cubicBezTo>
                    <a:pt x="5144" y="4969"/>
                    <a:pt x="4835" y="4966"/>
                    <a:pt x="4525" y="4964"/>
                  </a:cubicBezTo>
                  <a:cubicBezTo>
                    <a:pt x="4324" y="4964"/>
                    <a:pt x="3982" y="4966"/>
                    <a:pt x="3501" y="4971"/>
                  </a:cubicBezTo>
                  <a:cubicBezTo>
                    <a:pt x="3177" y="4381"/>
                    <a:pt x="2640" y="3506"/>
                    <a:pt x="1892" y="2347"/>
                  </a:cubicBezTo>
                  <a:cubicBezTo>
                    <a:pt x="2174" y="1977"/>
                    <a:pt x="2456" y="1607"/>
                    <a:pt x="2738" y="1237"/>
                  </a:cubicBezTo>
                  <a:cubicBezTo>
                    <a:pt x="2966" y="929"/>
                    <a:pt x="3194" y="621"/>
                    <a:pt x="3422" y="313"/>
                  </a:cubicBezTo>
                  <a:cubicBezTo>
                    <a:pt x="3493" y="209"/>
                    <a:pt x="3563" y="104"/>
                    <a:pt x="3634" y="0"/>
                  </a:cubicBezTo>
                  <a:close/>
                  <a:moveTo>
                    <a:pt x="270" y="0"/>
                  </a:moveTo>
                  <a:cubicBezTo>
                    <a:pt x="690" y="5"/>
                    <a:pt x="979" y="7"/>
                    <a:pt x="1138" y="7"/>
                  </a:cubicBezTo>
                  <a:cubicBezTo>
                    <a:pt x="1243" y="7"/>
                    <a:pt x="1515" y="5"/>
                    <a:pt x="1953" y="0"/>
                  </a:cubicBezTo>
                  <a:cubicBezTo>
                    <a:pt x="1893" y="907"/>
                    <a:pt x="1834" y="1814"/>
                    <a:pt x="1774" y="2720"/>
                  </a:cubicBezTo>
                  <a:cubicBezTo>
                    <a:pt x="1744" y="3471"/>
                    <a:pt x="1714" y="4221"/>
                    <a:pt x="1683" y="4971"/>
                  </a:cubicBezTo>
                  <a:cubicBezTo>
                    <a:pt x="1410" y="4969"/>
                    <a:pt x="1137" y="4966"/>
                    <a:pt x="864" y="4964"/>
                  </a:cubicBezTo>
                  <a:cubicBezTo>
                    <a:pt x="756" y="4964"/>
                    <a:pt x="496" y="4966"/>
                    <a:pt x="84" y="4970"/>
                  </a:cubicBezTo>
                  <a:cubicBezTo>
                    <a:pt x="56" y="4971"/>
                    <a:pt x="28" y="4971"/>
                    <a:pt x="0" y="4971"/>
                  </a:cubicBezTo>
                  <a:cubicBezTo>
                    <a:pt x="0" y="4971"/>
                    <a:pt x="0" y="4971"/>
                    <a:pt x="0" y="4971"/>
                  </a:cubicBezTo>
                  <a:cubicBezTo>
                    <a:pt x="6" y="4916"/>
                    <a:pt x="12" y="4860"/>
                    <a:pt x="18" y="4805"/>
                  </a:cubicBezTo>
                  <a:cubicBezTo>
                    <a:pt x="57" y="4424"/>
                    <a:pt x="85" y="4103"/>
                    <a:pt x="103" y="3842"/>
                  </a:cubicBezTo>
                  <a:cubicBezTo>
                    <a:pt x="141" y="3313"/>
                    <a:pt x="181" y="2588"/>
                    <a:pt x="224" y="1668"/>
                  </a:cubicBezTo>
                  <a:cubicBezTo>
                    <a:pt x="255" y="1027"/>
                    <a:pt x="270" y="575"/>
                    <a:pt x="270" y="313"/>
                  </a:cubicBezTo>
                  <a:cubicBezTo>
                    <a:pt x="270" y="209"/>
                    <a:pt x="270" y="104"/>
                    <a:pt x="270" y="0"/>
                  </a:cubicBez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7506" y="1923"/>
              <a:ext cx="5968" cy="13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4000" dirty="0" smtClean="0">
                  <a:solidFill>
                    <a:schemeClr val="accent1"/>
                  </a:solidFill>
                  <a:latin typeface="华文彩云" panose="02010800040101010101" charset="-122"/>
                  <a:ea typeface="华文彩云" panose="02010800040101010101" charset="-122"/>
                </a:rPr>
                <a:t>谢谢观看</a:t>
              </a:r>
              <a:endParaRPr lang="zh-CN" altLang="en-US" sz="4000" dirty="0" smtClean="0">
                <a:solidFill>
                  <a:schemeClr val="accent1"/>
                </a:solidFill>
                <a:latin typeface="华文彩云" panose="02010800040101010101" charset="-122"/>
                <a:ea typeface="华文彩云" panose="02010800040101010101" charset="-122"/>
              </a:endParaRPr>
            </a:p>
          </p:txBody>
        </p:sp>
        <p:pic>
          <p:nvPicPr>
            <p:cNvPr id="18" name="图片 17" descr="CCA标志_副本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4030" y="2407"/>
              <a:ext cx="3111" cy="3139"/>
            </a:xfrm>
            <a:prstGeom prst="rect">
              <a:avLst/>
            </a:prstGeom>
          </p:spPr>
        </p:pic>
      </p:grpSp>
      <p:pic>
        <p:nvPicPr>
          <p:cNvPr id="53253" name="Picture 7" descr="E:\CCA二维码\微信服务号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4340" y="4225290"/>
            <a:ext cx="911860" cy="91249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3252" name="Picture 6" descr="E:\CCA二维码\微信订阅号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4960" y="4225290"/>
            <a:ext cx="919480" cy="92011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通用01_C1">
      <a:dk1>
        <a:srgbClr val="778B8C"/>
      </a:dk1>
      <a:lt1>
        <a:srgbClr val="000000"/>
      </a:lt1>
      <a:dk2>
        <a:srgbClr val="000000"/>
      </a:dk2>
      <a:lt2>
        <a:srgbClr val="F9F9F9"/>
      </a:lt2>
      <a:accent1>
        <a:srgbClr val="A9D400"/>
      </a:accent1>
      <a:accent2>
        <a:srgbClr val="273532"/>
      </a:accent2>
      <a:accent3>
        <a:srgbClr val="42565D"/>
      </a:accent3>
      <a:accent4>
        <a:srgbClr val="7B8E94"/>
      </a:accent4>
      <a:accent5>
        <a:srgbClr val="A0B1B6"/>
      </a:accent5>
      <a:accent6>
        <a:srgbClr val="D5DFE1"/>
      </a:accent6>
      <a:hlink>
        <a:srgbClr val="0563C1"/>
      </a:hlink>
      <a:folHlink>
        <a:srgbClr val="954F72"/>
      </a:folHlink>
    </a:clrScheme>
    <a:fontScheme name="Temp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4346</Words>
  <Application>WPS 演示</Application>
  <PresentationFormat>全屏显示(16:9)</PresentationFormat>
  <Paragraphs>300</Paragraphs>
  <Slides>27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4" baseType="lpstr">
      <vt:lpstr>Arial</vt:lpstr>
      <vt:lpstr>宋体</vt:lpstr>
      <vt:lpstr>Wingdings</vt:lpstr>
      <vt:lpstr>Source Sans Pro Light</vt:lpstr>
      <vt:lpstr>Calibri</vt:lpstr>
      <vt:lpstr>微软雅黑</vt:lpstr>
      <vt:lpstr>方正舒体</vt:lpstr>
      <vt:lpstr>华文细黑</vt:lpstr>
      <vt:lpstr>Arial Unicode MS</vt:lpstr>
      <vt:lpstr>Segoe Print</vt:lpstr>
      <vt:lpstr>Bell MT</vt:lpstr>
      <vt:lpstr>Eras Bold ITC</vt:lpstr>
      <vt:lpstr>GungsuhChe</vt:lpstr>
      <vt:lpstr>华文彩云</vt:lpstr>
      <vt:lpstr>Malgun Gothic</vt:lpstr>
      <vt:lpstr>Office Theme</vt:lpstr>
      <vt:lpstr>Paint.Picture</vt:lpstr>
      <vt:lpstr>PowerPoint 演示文稿</vt:lpstr>
      <vt:lpstr>啦啦操项目发展简介</vt:lpstr>
      <vt:lpstr>啦啦操运动的发展</vt:lpstr>
      <vt:lpstr>PowerPoint 演示文稿</vt:lpstr>
      <vt:lpstr>PowerPoint 演示文稿</vt:lpstr>
      <vt:lpstr>啦啦操的项目特征</vt:lpstr>
      <vt:lpstr>与“十九大”紧密接轨的全民健身项目</vt:lpstr>
      <vt:lpstr>啦啦操的项目分类</vt:lpstr>
      <vt:lpstr>中国啦啦操发展历程及规划</vt:lpstr>
      <vt:lpstr>中国啦啦操发展历程</vt:lpstr>
      <vt:lpstr>中国啦啦操发展概况</vt:lpstr>
      <vt:lpstr>PowerPoint 演示文稿</vt:lpstr>
      <vt:lpstr>PowerPoint 演示文稿</vt:lpstr>
      <vt:lpstr>PowerPoint 演示文稿</vt:lpstr>
      <vt:lpstr>中国啦啦操发展成果缩影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王评-全国啦啦操委员会</cp:lastModifiedBy>
  <cp:revision>81</cp:revision>
  <dcterms:created xsi:type="dcterms:W3CDTF">2015-10-08T06:58:00Z</dcterms:created>
  <dcterms:modified xsi:type="dcterms:W3CDTF">2017-12-21T12:51:31Z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2052-10.1.0.7023</vt:lpwstr>
  </property>
</Properties>
</file>