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13"/>
  </p:notesMasterIdLst>
  <p:handoutMasterIdLst>
    <p:handoutMasterId r:id="rId40"/>
  </p:handoutMasterIdLst>
  <p:sldIdLst>
    <p:sldId id="333" r:id="rId5"/>
    <p:sldId id="290" r:id="rId6"/>
    <p:sldId id="291" r:id="rId7"/>
    <p:sldId id="295" r:id="rId8"/>
    <p:sldId id="300" r:id="rId9"/>
    <p:sldId id="320" r:id="rId10"/>
    <p:sldId id="302" r:id="rId11"/>
    <p:sldId id="288" r:id="rId12"/>
    <p:sldId id="259" r:id="rId14"/>
    <p:sldId id="284" r:id="rId15"/>
    <p:sldId id="287" r:id="rId16"/>
    <p:sldId id="305" r:id="rId17"/>
    <p:sldId id="260" r:id="rId18"/>
    <p:sldId id="326" r:id="rId19"/>
    <p:sldId id="307" r:id="rId20"/>
    <p:sldId id="327" r:id="rId21"/>
    <p:sldId id="308" r:id="rId22"/>
    <p:sldId id="267" r:id="rId23"/>
    <p:sldId id="264" r:id="rId24"/>
    <p:sldId id="298" r:id="rId25"/>
    <p:sldId id="330" r:id="rId26"/>
    <p:sldId id="322" r:id="rId27"/>
    <p:sldId id="262" r:id="rId28"/>
    <p:sldId id="271" r:id="rId29"/>
    <p:sldId id="312" r:id="rId30"/>
    <p:sldId id="272" r:id="rId31"/>
    <p:sldId id="323" r:id="rId32"/>
    <p:sldId id="263" r:id="rId33"/>
    <p:sldId id="331" r:id="rId34"/>
    <p:sldId id="328" r:id="rId35"/>
    <p:sldId id="329" r:id="rId36"/>
    <p:sldId id="315" r:id="rId37"/>
    <p:sldId id="332" r:id="rId38"/>
    <p:sldId id="289" r:id="rId3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CC"/>
    <a:srgbClr val="FF0000"/>
    <a:srgbClr val="CC66FF"/>
    <a:srgbClr val="F2C10E"/>
    <a:srgbClr val="FDEDF8"/>
    <a:srgbClr val="FBDDF2"/>
    <a:srgbClr val="FFFF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702"/>
    <p:restoredTop sz="95362"/>
  </p:normalViewPr>
  <p:slideViewPr>
    <p:cSldViewPr showGuides="1">
      <p:cViewPr varScale="1">
        <p:scale>
          <a:sx n="90" d="100"/>
          <a:sy n="90" d="100"/>
        </p:scale>
        <p:origin x="-6018" y="-828"/>
      </p:cViewPr>
      <p:guideLst>
        <p:guide orient="horz" pos="2270"/>
        <p:guide pos="289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handoutMaster" Target="handoutMasters/handoutMaster1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F54930-159E-4614-811C-1A897401D074}" type="doc">
      <dgm:prSet loTypeId="urn:microsoft.com/office/officeart/2005/8/layout/vList2" loCatId="list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4A6C132-1104-4672-A918-7E76025648BC}">
      <dgm:prSet/>
      <dgm:spPr/>
      <dgm:t>
        <a:bodyPr/>
        <a:lstStyle/>
        <a:p>
          <a:pPr algn="ctr" rtl="0"/>
          <a:r>
            <a:rPr lang="zh-CN" altLang="en-US" b="1" dirty="0" smtClean="0">
              <a:solidFill>
                <a:srgbClr val="FFFF00"/>
              </a:solidFill>
            </a:rPr>
            <a:t>成立支队</a:t>
          </a:r>
          <a:endParaRPr lang="en-US" b="1" dirty="0">
            <a:solidFill>
              <a:srgbClr val="FFFF00"/>
            </a:solidFill>
          </a:endParaRPr>
        </a:p>
      </dgm:t>
    </dgm:pt>
    <dgm:pt modelId="{03940E34-8F70-43FF-A79E-5463A55745E3}" cxnId="{1BC1DFA1-45CB-4963-95B5-C552AA3194B9}" type="parTrans">
      <dgm:prSet/>
      <dgm:spPr/>
      <dgm:t>
        <a:bodyPr/>
        <a:lstStyle/>
        <a:p>
          <a:endParaRPr lang="zh-CN" altLang="en-US"/>
        </a:p>
      </dgm:t>
    </dgm:pt>
    <dgm:pt modelId="{94E0CBD0-5AE3-4BDB-9740-B94BD8F51B45}" cxnId="{1BC1DFA1-45CB-4963-95B5-C552AA3194B9}" type="sibTrans">
      <dgm:prSet/>
      <dgm:spPr/>
      <dgm:t>
        <a:bodyPr/>
        <a:lstStyle/>
        <a:p>
          <a:endParaRPr lang="zh-CN" altLang="en-US"/>
        </a:p>
      </dgm:t>
    </dgm:pt>
    <dgm:pt modelId="{79002ABA-F127-4C49-8644-AE1F3DFFFC60}" type="pres">
      <dgm:prSet presAssocID="{CFF54930-159E-4614-811C-1A897401D07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092088B-439B-45DA-A4F9-C3CE97D61544}" type="pres">
      <dgm:prSet presAssocID="{64A6C132-1104-4672-A918-7E76025648BC}" presName="parentText" presStyleLbl="node1" presStyleIdx="0" presStyleCnt="1" custLinFactNeighborX="16667" custLinFactNeighborY="-19255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1BC1DFA1-45CB-4963-95B5-C552AA3194B9}" srcId="{CFF54930-159E-4614-811C-1A897401D074}" destId="{64A6C132-1104-4672-A918-7E76025648BC}" srcOrd="0" destOrd="0" parTransId="{03940E34-8F70-43FF-A79E-5463A55745E3}" sibTransId="{94E0CBD0-5AE3-4BDB-9740-B94BD8F51B45}"/>
    <dgm:cxn modelId="{AFF1CA17-EFED-4194-A99A-45701E956221}" type="presOf" srcId="{CFF54930-159E-4614-811C-1A897401D074}" destId="{79002ABA-F127-4C49-8644-AE1F3DFFFC60}" srcOrd="0" destOrd="0" presId="urn:microsoft.com/office/officeart/2005/8/layout/vList2"/>
    <dgm:cxn modelId="{55497301-D4C9-4434-B4CE-0449606B6ABC}" type="presOf" srcId="{64A6C132-1104-4672-A918-7E76025648BC}" destId="{C092088B-439B-45DA-A4F9-C3CE97D61544}" srcOrd="0" destOrd="0" presId="urn:microsoft.com/office/officeart/2005/8/layout/vList2"/>
    <dgm:cxn modelId="{3131FBA4-6DD1-4D02-B512-D6E8775CAE68}" type="presParOf" srcId="{79002ABA-F127-4C49-8644-AE1F3DFFFC60}" destId="{C092088B-439B-45DA-A4F9-C3CE97D6154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94B1D5-FE5F-4BF8-B4C6-D898EA13E382}" type="doc">
      <dgm:prSet loTypeId="urn:microsoft.com/office/officeart/2005/8/layout/vList2" loCatId="list" qsTypeId="urn:microsoft.com/office/officeart/2005/8/quickstyle/3d9" qsCatId="3D" csTypeId="urn:microsoft.com/office/officeart/2005/8/colors/accent1_2" csCatId="accent1" phldr="1"/>
      <dgm:spPr>
        <a:scene3d>
          <a:camera prst="perspectiveRelaxed" fov="2400000">
            <a:rot lat="19484527" lon="1540198" rev="20206575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</dgm:spPr>
      <dgm:t>
        <a:bodyPr/>
        <a:lstStyle/>
        <a:p>
          <a:endParaRPr lang="zh-CN" altLang="en-US"/>
        </a:p>
      </dgm:t>
    </dgm:pt>
    <dgm:pt modelId="{8C83163C-AF55-4AE1-A4B0-209E8F6DBADE}">
      <dgm:prSet custT="1"/>
      <dgm:spPr>
        <a:sp3d extrusionH="152250" prstMaterial="matte">
          <a:bevelT w="165100" prst="coolSlant"/>
        </a:sp3d>
      </dgm:spPr>
      <dgm:t>
        <a:bodyPr/>
        <a:lstStyle/>
        <a:p>
          <a:pPr algn="ctr" rtl="0"/>
          <a:r>
            <a:rPr lang="zh-CN" altLang="en-US" sz="2600" b="1" dirty="0" smtClean="0">
              <a:solidFill>
                <a:srgbClr val="FFFF00"/>
              </a:solidFill>
            </a:rPr>
            <a:t>奉献爱心</a:t>
          </a:r>
          <a:endParaRPr lang="en-US" sz="2600" b="1" dirty="0">
            <a:solidFill>
              <a:srgbClr val="FFFF00"/>
            </a:solidFill>
          </a:endParaRPr>
        </a:p>
      </dgm:t>
    </dgm:pt>
    <dgm:pt modelId="{DD749F7D-E5E6-4B64-AE91-6BABFCE8CDFB}" cxnId="{9CF31D9E-D344-40BF-BBDC-2873577DF239}" type="parTrans">
      <dgm:prSet/>
      <dgm:spPr/>
      <dgm:t>
        <a:bodyPr/>
        <a:lstStyle/>
        <a:p>
          <a:endParaRPr lang="zh-CN" altLang="en-US"/>
        </a:p>
      </dgm:t>
    </dgm:pt>
    <dgm:pt modelId="{865DFEED-85FC-43CA-B946-886BF64AD7AD}" cxnId="{9CF31D9E-D344-40BF-BBDC-2873577DF239}" type="sibTrans">
      <dgm:prSet/>
      <dgm:spPr/>
      <dgm:t>
        <a:bodyPr/>
        <a:lstStyle/>
        <a:p>
          <a:endParaRPr lang="zh-CN" altLang="en-US"/>
        </a:p>
      </dgm:t>
    </dgm:pt>
    <dgm:pt modelId="{692FD7EA-FE64-4BFA-AB4D-E2F5763FE492}" type="pres">
      <dgm:prSet presAssocID="{8894B1D5-FE5F-4BF8-B4C6-D898EA13E3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F02308FF-7C06-4EDD-A1D5-3CFC49EDA89F}" type="pres">
      <dgm:prSet presAssocID="{8C83163C-AF55-4AE1-A4B0-209E8F6DBADE}" presName="parentText" presStyleLbl="node1" presStyleIdx="0" presStyleCnt="1" custLinFactNeighborX="-35455" custLinFactNeighborY="-14161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5FE81AC-1CBE-41B7-8211-4B0AB7A63508}" type="presOf" srcId="{8C83163C-AF55-4AE1-A4B0-209E8F6DBADE}" destId="{F02308FF-7C06-4EDD-A1D5-3CFC49EDA89F}" srcOrd="0" destOrd="0" presId="urn:microsoft.com/office/officeart/2005/8/layout/vList2"/>
    <dgm:cxn modelId="{6BB1953B-B016-4AB9-8800-06EAD341EB58}" type="presOf" srcId="{8894B1D5-FE5F-4BF8-B4C6-D898EA13E382}" destId="{692FD7EA-FE64-4BFA-AB4D-E2F5763FE492}" srcOrd="0" destOrd="0" presId="urn:microsoft.com/office/officeart/2005/8/layout/vList2"/>
    <dgm:cxn modelId="{9CF31D9E-D344-40BF-BBDC-2873577DF239}" srcId="{8894B1D5-FE5F-4BF8-B4C6-D898EA13E382}" destId="{8C83163C-AF55-4AE1-A4B0-209E8F6DBADE}" srcOrd="0" destOrd="0" parTransId="{DD749F7D-E5E6-4B64-AE91-6BABFCE8CDFB}" sibTransId="{865DFEED-85FC-43CA-B946-886BF64AD7AD}"/>
    <dgm:cxn modelId="{E71FD5B2-B40B-42F7-A5D5-41EB20FFC395}" type="presParOf" srcId="{692FD7EA-FE64-4BFA-AB4D-E2F5763FE492}" destId="{F02308FF-7C06-4EDD-A1D5-3CFC49EDA89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EB62E8E-4951-4783-BB8E-78B95464C54A}" type="doc">
      <dgm:prSet loTypeId="urn:microsoft.com/office/officeart/2005/8/layout/vList2" loCatId="list" qsTypeId="urn:microsoft.com/office/officeart/2005/8/quickstyle/3d9" qsCatId="3D" csTypeId="urn:microsoft.com/office/officeart/2005/8/colors/accent1_2" csCatId="accent1" phldr="1"/>
      <dgm:spPr>
        <a:scene3d>
          <a:camera prst="perspectiveRelaxed">
            <a:rot lat="1236069" lon="21494664" rev="1480654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</dgm:spPr>
      <dgm:t>
        <a:bodyPr/>
        <a:lstStyle/>
        <a:p>
          <a:endParaRPr lang="zh-CN" altLang="en-US"/>
        </a:p>
      </dgm:t>
    </dgm:pt>
    <dgm:pt modelId="{44CF1CB2-DF3D-4864-A82F-8CC2DAA553CD}">
      <dgm:prSet custT="1"/>
      <dgm:spPr>
        <a:sp3d extrusionH="152250" prstMaterial="matte">
          <a:bevelT w="165100" prst="coolSlant"/>
        </a:sp3d>
      </dgm:spPr>
      <dgm:t>
        <a:bodyPr/>
        <a:lstStyle/>
        <a:p>
          <a:pPr algn="ctr" rtl="0"/>
          <a:r>
            <a:rPr lang="zh-CN" altLang="en-US" sz="2800" b="1" dirty="0" smtClean="0">
              <a:solidFill>
                <a:srgbClr val="FFFF00"/>
              </a:solidFill>
            </a:rPr>
            <a:t>传递温暖</a:t>
          </a:r>
          <a:endParaRPr lang="en-US" sz="2800" b="1" dirty="0">
            <a:solidFill>
              <a:srgbClr val="FFFF00"/>
            </a:solidFill>
          </a:endParaRPr>
        </a:p>
      </dgm:t>
    </dgm:pt>
    <dgm:pt modelId="{15FBBB41-32ED-4BC0-96C0-BDE852493A4D}" cxnId="{8C763C48-5BEE-4A26-B219-6E001383074F}" type="parTrans">
      <dgm:prSet/>
      <dgm:spPr/>
      <dgm:t>
        <a:bodyPr/>
        <a:lstStyle/>
        <a:p>
          <a:endParaRPr lang="zh-CN" altLang="en-US"/>
        </a:p>
      </dgm:t>
    </dgm:pt>
    <dgm:pt modelId="{F33F1E0E-112D-4539-9A09-3A5F7AA18168}" cxnId="{8C763C48-5BEE-4A26-B219-6E001383074F}" type="sibTrans">
      <dgm:prSet/>
      <dgm:spPr/>
      <dgm:t>
        <a:bodyPr/>
        <a:lstStyle/>
        <a:p>
          <a:endParaRPr lang="zh-CN" altLang="en-US"/>
        </a:p>
      </dgm:t>
    </dgm:pt>
    <dgm:pt modelId="{8083FF13-4E92-4DE2-9D98-FC1581E56408}" type="pres">
      <dgm:prSet presAssocID="{1EB62E8E-4951-4783-BB8E-78B95464C5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B25BCABC-B839-4B54-928B-F217A895A8C8}" type="pres">
      <dgm:prSet presAssocID="{44CF1CB2-DF3D-4864-A82F-8CC2DAA553CD}" presName="parentText" presStyleLbl="node1" presStyleIdx="0" presStyleCnt="1" custLinFactNeighborY="3946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6E6CE41-C840-4E95-9DF9-57BA0E6CB8CC}" type="presOf" srcId="{1EB62E8E-4951-4783-BB8E-78B95464C54A}" destId="{8083FF13-4E92-4DE2-9D98-FC1581E56408}" srcOrd="0" destOrd="0" presId="urn:microsoft.com/office/officeart/2005/8/layout/vList2"/>
    <dgm:cxn modelId="{C808CDE1-3BE1-44E7-B3D3-3DCF2A3064B5}" type="presOf" srcId="{44CF1CB2-DF3D-4864-A82F-8CC2DAA553CD}" destId="{B25BCABC-B839-4B54-928B-F217A895A8C8}" srcOrd="0" destOrd="0" presId="urn:microsoft.com/office/officeart/2005/8/layout/vList2"/>
    <dgm:cxn modelId="{8C763C48-5BEE-4A26-B219-6E001383074F}" srcId="{1EB62E8E-4951-4783-BB8E-78B95464C54A}" destId="{44CF1CB2-DF3D-4864-A82F-8CC2DAA553CD}" srcOrd="0" destOrd="0" parTransId="{15FBBB41-32ED-4BC0-96C0-BDE852493A4D}" sibTransId="{F33F1E0E-112D-4539-9A09-3A5F7AA18168}"/>
    <dgm:cxn modelId="{E44C9C7C-AE2E-45D8-8723-01DC64791A0E}" type="presParOf" srcId="{8083FF13-4E92-4DE2-9D98-FC1581E56408}" destId="{B25BCABC-B839-4B54-928B-F217A895A8C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2160180" cy="792089"/>
        <a:chOff x="0" y="0"/>
        <a:chExt cx="2160180" cy="792089"/>
      </a:xfrm>
      <a:scene3d>
        <a:camera prst="perspectiveRelaxed">
          <a:rot lat="19149996" lon="20104178" rev="1577324"/>
        </a:camera>
        <a:lightRig rig="soft" dir="t"/>
        <a:backdrop>
          <a:anchor x="0" y="0" z="-210000"/>
          <a:norm dx="0" dy="0" dz="914400"/>
          <a:up dx="0" dy="914400" dz="0"/>
        </a:backdrop>
      </a:scene3d>
    </dsp:grpSpPr>
    <dsp:sp modelId="{C092088B-439B-45DA-A4F9-C3CE97D61544}">
      <dsp:nvSpPr>
        <dsp:cNvPr id="3" name="圆角矩形 2"/>
        <dsp:cNvSpPr/>
      </dsp:nvSpPr>
      <dsp:spPr bwMode="white">
        <a:xfrm>
          <a:off x="0" y="0"/>
          <a:ext cx="2160180" cy="784225"/>
        </a:xfrm>
        <a:prstGeom prst="roundRect">
          <a:avLst/>
        </a:prstGeom>
        <a:sp3d extrusionH="152250" prstMaterial="matte">
          <a:bevelT w="165100" prst="coolSlant"/>
        </a:sp3d>
      </dsp:spPr>
      <dsp:style>
        <a:lnRef idx="0">
          <a:schemeClr val="lt1"/>
        </a:lnRef>
        <a:fillRef idx="1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118109" tIns="118109" rIns="118109" bIns="118109" anchor="ctr"/>
        <a:lstStyle>
          <a:lvl1pPr algn="l">
            <a:defRPr sz="3100"/>
          </a:lvl1pPr>
          <a:lvl2pPr marL="228600" indent="-228600" algn="l">
            <a:defRPr sz="2400"/>
          </a:lvl2pPr>
          <a:lvl3pPr marL="457200" indent="-228600" algn="l">
            <a:defRPr sz="2400"/>
          </a:lvl3pPr>
          <a:lvl4pPr marL="685800" indent="-228600" algn="l">
            <a:defRPr sz="2400"/>
          </a:lvl4pPr>
          <a:lvl5pPr marL="914400" indent="-228600" algn="l">
            <a:defRPr sz="2400"/>
          </a:lvl5pPr>
          <a:lvl6pPr marL="1143000" indent="-228600" algn="l">
            <a:defRPr sz="2400"/>
          </a:lvl6pPr>
          <a:lvl7pPr marL="1371600" indent="-228600" algn="l">
            <a:defRPr sz="2400"/>
          </a:lvl7pPr>
          <a:lvl8pPr marL="1600200" indent="-228600" algn="l">
            <a:defRPr sz="2400"/>
          </a:lvl8pPr>
          <a:lvl9pPr marL="1828800" indent="-228600" algn="l">
            <a:defRPr sz="2400"/>
          </a:lvl9pPr>
        </a:lstStyle>
        <a:p>
          <a:pPr lvl="0" algn="ctr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dirty="0" smtClean="0">
              <a:solidFill>
                <a:srgbClr val="FFFF00"/>
              </a:solidFill>
            </a:rPr>
            <a:t>成立支队</a:t>
          </a:r>
          <a:endParaRPr lang="en-US" b="1" dirty="0">
            <a:solidFill>
              <a:srgbClr val="FFFF00"/>
            </a:solidFill>
          </a:endParaRPr>
        </a:p>
      </dsp:txBody>
      <dsp:txXfrm>
        <a:off x="0" y="0"/>
        <a:ext cx="2160180" cy="7842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656185" cy="816457"/>
        <a:chOff x="0" y="0"/>
        <a:chExt cx="1656185" cy="816457"/>
      </a:xfrm>
      <a:scene3d>
        <a:camera prst="perspectiveRelaxed" fov="2400000">
          <a:rot lat="19484527" lon="1540198" rev="20206575"/>
        </a:camera>
        <a:lightRig rig="soft" dir="t"/>
        <a:backdrop>
          <a:anchor x="0" y="0" z="-210000"/>
          <a:norm dx="0" dy="0" dz="914400"/>
          <a:up dx="0" dy="914400" dz="0"/>
        </a:backdrop>
      </a:scene3d>
    </dsp:grpSpPr>
    <dsp:sp modelId="{F02308FF-7C06-4EDD-A1D5-3CFC49EDA89F}">
      <dsp:nvSpPr>
        <dsp:cNvPr id="3" name="圆角矩形 2"/>
        <dsp:cNvSpPr/>
      </dsp:nvSpPr>
      <dsp:spPr bwMode="white">
        <a:xfrm>
          <a:off x="0" y="0"/>
          <a:ext cx="1656185" cy="816457"/>
        </a:xfrm>
        <a:prstGeom prst="roundRect">
          <a:avLst/>
        </a:prstGeom>
        <a:sp3d extrusionH="152250" prstMaterial="matte">
          <a:bevelT w="165100" prst="coolSlant"/>
        </a:sp3d>
      </dsp:spPr>
      <dsp:style>
        <a:lnRef idx="0">
          <a:schemeClr val="lt1"/>
        </a:lnRef>
        <a:fillRef idx="1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99060" tIns="99060" rIns="99060" bIns="99060" anchor="ctr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 algn="ctr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600" b="1" dirty="0" smtClean="0">
              <a:solidFill>
                <a:srgbClr val="FFFF00"/>
              </a:solidFill>
            </a:rPr>
            <a:t>奉献爱心</a:t>
          </a:r>
          <a:endParaRPr lang="en-US" sz="2600" b="1" dirty="0">
            <a:solidFill>
              <a:srgbClr val="FFFF00"/>
            </a:solidFill>
          </a:endParaRPr>
        </a:p>
      </dsp:txBody>
      <dsp:txXfrm>
        <a:off x="0" y="0"/>
        <a:ext cx="1656185" cy="81645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5BCABC-B839-4B54-928B-F217A895A8C8}">
      <dsp:nvSpPr>
        <dsp:cNvPr id="0" name=""/>
        <dsp:cNvSpPr/>
      </dsp:nvSpPr>
      <dsp:spPr>
        <a:xfrm>
          <a:off x="0" y="220"/>
          <a:ext cx="2448204" cy="4922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perspectiveRelaxed">
            <a:rot lat="1236069" lon="21494664" rev="1480654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  <a:sp3d extrusionH="28000" prstMaterial="matte"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>
              <a:solidFill>
                <a:srgbClr val="FFFF00"/>
              </a:solidFill>
            </a:rPr>
            <a:t>传递温暖</a:t>
          </a:r>
          <a:endParaRPr lang="en-US" sz="2800" b="1" kern="1200" dirty="0">
            <a:solidFill>
              <a:srgbClr val="FFFF00"/>
            </a:solidFill>
          </a:endParaRPr>
        </a:p>
      </dsp:txBody>
      <dsp:txXfrm>
        <a:off x="0" y="220"/>
        <a:ext cx="2448204" cy="4922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3970" name="页眉占位符 839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83971" name="日期占位符 83970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83972" name="页脚占位符 83971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b="0" dirty="0"/>
          </a:p>
        </p:txBody>
      </p:sp>
      <p:sp>
        <p:nvSpPr>
          <p:cNvPr id="83973" name="灯片编号占位符 83972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813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341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915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491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 fontAlgn="auto">
              <a:defRPr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 fontAlgn="auto"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 fontAlgn="auto">
              <a:defRPr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 fontAlgn="auto"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 fontAlgn="auto">
              <a:defRPr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 fontAlgn="auto"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 fontAlgn="auto">
              <a:defRPr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 fontAlgn="auto"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6553200" y="6356350"/>
            <a:ext cx="2133600" cy="3651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 fontAlgn="auto">
              <a:defRPr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 fontAlgn="auto"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 fontAlgn="auto">
              <a:defRPr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 fontAlgn="auto"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 fontAlgn="auto">
              <a:defRPr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 fontAlgn="auto"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 fontAlgn="auto">
              <a:defRPr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 fontAlgn="auto"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 fontAlgn="auto">
              <a:defRPr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 fontAlgn="auto"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6" descr="图片5.jpg"/>
          <p:cNvPicPr>
            <a:picLocks noChangeAspect="1"/>
          </p:cNvPicPr>
          <p:nvPr userDrawn="1"/>
        </p:nvPicPr>
        <p:blipFill>
          <a:blip r:embed="rId2"/>
          <a:srcRect b="41600"/>
          <a:stretch>
            <a:fillRect/>
          </a:stretch>
        </p:blipFill>
        <p:spPr>
          <a:xfrm>
            <a:off x="0" y="0"/>
            <a:ext cx="9144000" cy="4005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1" name="图片 7" descr="图片5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3789363"/>
            <a:ext cx="9144000" cy="3068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r"/>
            <a:fld id="{9A0DB2DC-4C9A-4742-B13C-FB6460FD3503}" type="slidenum">
              <a:rPr lang="zh-CN" altLang="en-US" b="0" dirty="0"/>
            </a:fld>
            <a:endParaRPr lang="zh-CN" altLang="en-US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en-US" dirty="0"/>
              <a:t>单击此处编辑母版文本样式</a:t>
            </a:r>
            <a:endParaRPr lang="en-US" altLang="en-US" dirty="0"/>
          </a:p>
          <a:p>
            <a:pPr lvl="1"/>
            <a:r>
              <a:rPr lang="en-US" altLang="en-US" dirty="0"/>
              <a:t>第二级</a:t>
            </a:r>
            <a:endParaRPr lang="en-US" altLang="en-US" dirty="0"/>
          </a:p>
          <a:p>
            <a:pPr lvl="2"/>
            <a:r>
              <a:rPr lang="en-US" altLang="en-US" dirty="0"/>
              <a:t>第三级</a:t>
            </a:r>
            <a:endParaRPr lang="en-US" altLang="en-US" dirty="0"/>
          </a:p>
          <a:p>
            <a:pPr lvl="3"/>
            <a:r>
              <a:rPr lang="en-US" altLang="en-US" dirty="0"/>
              <a:t>第四级</a:t>
            </a:r>
            <a:endParaRPr lang="en-US" altLang="en-US" dirty="0"/>
          </a:p>
          <a:p>
            <a:pPr lvl="4"/>
            <a:r>
              <a:rPr lang="en-US" altLang="en-US" dirty="0"/>
              <a:t>第五级</a:t>
            </a:r>
            <a:endParaRPr lang="en-US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9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 b="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hf sldNum="0"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8.xml"/><Relationship Id="rId4" Type="http://schemas.openxmlformats.org/officeDocument/2006/relationships/image" Target="../media/image23.png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28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29.jpeg"/><Relationship Id="rId1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37.jpeg"/><Relationship Id="rId7" Type="http://schemas.openxmlformats.org/officeDocument/2006/relationships/image" Target="../media/image36.jpeg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slide" Target="slide23.xml"/><Relationship Id="rId4" Type="http://schemas.openxmlformats.org/officeDocument/2006/relationships/slide" Target="slide24.xml"/><Relationship Id="rId3" Type="http://schemas.openxmlformats.org/officeDocument/2006/relationships/slide" Target="slide17.xml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8.xml"/><Relationship Id="rId1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4" Type="http://schemas.openxmlformats.org/officeDocument/2006/relationships/image" Target="../media/image43.jpeg"/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53.jpeg"/><Relationship Id="rId8" Type="http://schemas.openxmlformats.org/officeDocument/2006/relationships/image" Target="../media/image52.jpeg"/><Relationship Id="rId7" Type="http://schemas.openxmlformats.org/officeDocument/2006/relationships/image" Target="../media/image51.jpeg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3" Type="http://schemas.openxmlformats.org/officeDocument/2006/relationships/image" Target="../media/image47.jpeg"/><Relationship Id="rId2" Type="http://schemas.openxmlformats.org/officeDocument/2006/relationships/image" Target="../media/image28.png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54.jpeg"/><Relationship Id="rId1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67.jpeg"/><Relationship Id="rId7" Type="http://schemas.openxmlformats.org/officeDocument/2006/relationships/image" Target="../media/image66.jpeg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image" Target="../media/image60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76.png"/><Relationship Id="rId8" Type="http://schemas.openxmlformats.org/officeDocument/2006/relationships/image" Target="../media/image75.png"/><Relationship Id="rId7" Type="http://schemas.openxmlformats.org/officeDocument/2006/relationships/image" Target="../media/image74.jpeg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6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83.jpeg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image" Target="../media/image77.jpe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7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image" Target="../media/image84.jpe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94.jpeg"/><Relationship Id="rId4" Type="http://schemas.openxmlformats.org/officeDocument/2006/relationships/image" Target="../media/image93.png"/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image" Target="../media/image90.png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99.jpeg"/><Relationship Id="rId4" Type="http://schemas.openxmlformats.org/officeDocument/2006/relationships/image" Target="../media/image98.jpeg"/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image" Target="../media/image9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slide" Target="slide7.xml"/><Relationship Id="rId8" Type="http://schemas.openxmlformats.org/officeDocument/2006/relationships/image" Target="../media/image103.jpeg"/><Relationship Id="rId7" Type="http://schemas.openxmlformats.org/officeDocument/2006/relationships/image" Target="../media/image102.jpeg"/><Relationship Id="rId6" Type="http://schemas.openxmlformats.org/officeDocument/2006/relationships/image" Target="../media/image101.png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3" Type="http://schemas.openxmlformats.org/officeDocument/2006/relationships/slideLayout" Target="../slideLayouts/slideLayout2.xml"/><Relationship Id="rId22" Type="http://schemas.microsoft.com/office/2007/relationships/diagramDrawing" Target="../diagrams/drawing3.xml"/><Relationship Id="rId21" Type="http://schemas.openxmlformats.org/officeDocument/2006/relationships/diagramColors" Target="../diagrams/colors3.xml"/><Relationship Id="rId20" Type="http://schemas.openxmlformats.org/officeDocument/2006/relationships/diagramQuickStyle" Target="../diagrams/quickStyle3.xml"/><Relationship Id="rId2" Type="http://schemas.openxmlformats.org/officeDocument/2006/relationships/diagramLayout" Target="../diagrams/layout1.xml"/><Relationship Id="rId19" Type="http://schemas.openxmlformats.org/officeDocument/2006/relationships/diagramLayout" Target="../diagrams/layout3.xml"/><Relationship Id="rId18" Type="http://schemas.openxmlformats.org/officeDocument/2006/relationships/diagramData" Target="../diagrams/data3.xml"/><Relationship Id="rId17" Type="http://schemas.openxmlformats.org/officeDocument/2006/relationships/image" Target="../media/image105.jpeg"/><Relationship Id="rId16" Type="http://schemas.openxmlformats.org/officeDocument/2006/relationships/image" Target="../media/image104.jpeg"/><Relationship Id="rId15" Type="http://schemas.microsoft.com/office/2007/relationships/diagramDrawing" Target="../diagrams/drawing2.xml"/><Relationship Id="rId14" Type="http://schemas.openxmlformats.org/officeDocument/2006/relationships/diagramColors" Target="../diagrams/colors2.xml"/><Relationship Id="rId13" Type="http://schemas.openxmlformats.org/officeDocument/2006/relationships/diagramQuickStyle" Target="../diagrams/quickStyle2.xml"/><Relationship Id="rId12" Type="http://schemas.openxmlformats.org/officeDocument/2006/relationships/diagramLayout" Target="../diagrams/layout2.xml"/><Relationship Id="rId11" Type="http://schemas.openxmlformats.org/officeDocument/2006/relationships/diagramData" Target="../diagrams/data2.xml"/><Relationship Id="rId10" Type="http://schemas.openxmlformats.org/officeDocument/2006/relationships/image" Target="../media/image28.png"/><Relationship Id="rId1" Type="http://schemas.openxmlformats.org/officeDocument/2006/relationships/diagramData" Target="../diagrams/data1.xml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8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image" Target="../media/image106.jpeg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16.jpeg"/><Relationship Id="rId5" Type="http://schemas.openxmlformats.org/officeDocument/2006/relationships/image" Target="../media/image115.jpeg"/><Relationship Id="rId4" Type="http://schemas.openxmlformats.org/officeDocument/2006/relationships/image" Target="../media/image114.png"/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image" Target="../media/image111.jpe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0.jpeg"/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image" Target="../media/image11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24.jpeg"/><Relationship Id="rId4" Type="http://schemas.openxmlformats.org/officeDocument/2006/relationships/image" Target="../media/image28.png"/><Relationship Id="rId3" Type="http://schemas.openxmlformats.org/officeDocument/2006/relationships/image" Target="../media/image123.jpeg"/><Relationship Id="rId2" Type="http://schemas.openxmlformats.org/officeDocument/2006/relationships/image" Target="../media/image122.png"/><Relationship Id="rId1" Type="http://schemas.openxmlformats.org/officeDocument/2006/relationships/image" Target="../media/image121.jpeg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7.xml"/><Relationship Id="rId8" Type="http://schemas.openxmlformats.org/officeDocument/2006/relationships/image" Target="../media/image131.jpeg"/><Relationship Id="rId7" Type="http://schemas.openxmlformats.org/officeDocument/2006/relationships/image" Target="../media/image130.jpeg"/><Relationship Id="rId6" Type="http://schemas.openxmlformats.org/officeDocument/2006/relationships/image" Target="../media/image129.jpeg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7.xml"/><Relationship Id="rId6" Type="http://schemas.openxmlformats.org/officeDocument/2006/relationships/image" Target="../media/image137.jpeg"/><Relationship Id="rId5" Type="http://schemas.openxmlformats.org/officeDocument/2006/relationships/image" Target="../media/image136.jpeg"/><Relationship Id="rId4" Type="http://schemas.openxmlformats.org/officeDocument/2006/relationships/image" Target="../media/image135.png"/><Relationship Id="rId3" Type="http://schemas.openxmlformats.org/officeDocument/2006/relationships/image" Target="../media/image134.jpeg"/><Relationship Id="rId2" Type="http://schemas.openxmlformats.org/officeDocument/2006/relationships/image" Target="../media/image133.png"/><Relationship Id="rId1" Type="http://schemas.openxmlformats.org/officeDocument/2006/relationships/image" Target="../media/image132.jpeg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7.xml"/><Relationship Id="rId5" Type="http://schemas.openxmlformats.org/officeDocument/2006/relationships/image" Target="../media/image142.jpeg"/><Relationship Id="rId4" Type="http://schemas.openxmlformats.org/officeDocument/2006/relationships/image" Target="../media/image141.png"/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image" Target="../media/image138.png"/></Relationships>
</file>

<file path=ppt/slides/_rels/slide3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48.jpeg"/><Relationship Id="rId5" Type="http://schemas.openxmlformats.org/officeDocument/2006/relationships/image" Target="../media/image147.jpeg"/><Relationship Id="rId4" Type="http://schemas.openxmlformats.org/officeDocument/2006/relationships/image" Target="../media/image146.jpeg"/><Relationship Id="rId3" Type="http://schemas.openxmlformats.org/officeDocument/2006/relationships/image" Target="../media/image145.jpeg"/><Relationship Id="rId2" Type="http://schemas.openxmlformats.org/officeDocument/2006/relationships/image" Target="../media/image144.jpeg"/><Relationship Id="rId1" Type="http://schemas.openxmlformats.org/officeDocument/2006/relationships/image" Target="../media/image143.png"/></Relationships>
</file>

<file path=ppt/slides/_rels/slide3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8.xml"/><Relationship Id="rId6" Type="http://schemas.openxmlformats.org/officeDocument/2006/relationships/image" Target="../media/image143.png"/><Relationship Id="rId5" Type="http://schemas.openxmlformats.org/officeDocument/2006/relationships/image" Target="../media/image153.jpeg"/><Relationship Id="rId4" Type="http://schemas.openxmlformats.org/officeDocument/2006/relationships/image" Target="../media/image152.jpeg"/><Relationship Id="rId3" Type="http://schemas.openxmlformats.org/officeDocument/2006/relationships/image" Target="../media/image151.jpeg"/><Relationship Id="rId2" Type="http://schemas.openxmlformats.org/officeDocument/2006/relationships/image" Target="../media/image150.jpeg"/><Relationship Id="rId1" Type="http://schemas.openxmlformats.org/officeDocument/2006/relationships/image" Target="../media/image149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Rectangle 8"/>
          <p:cNvSpPr/>
          <p:nvPr/>
        </p:nvSpPr>
        <p:spPr>
          <a:xfrm>
            <a:off x="5003800" y="6115050"/>
            <a:ext cx="3816350" cy="1484313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>
              <a:buFont typeface="Arial" panose="020B0604020202020204" pitchFamily="34" charset="0"/>
              <a:buNone/>
            </a:pPr>
            <a:endParaRPr lang="zh-CN" altLang="en-US" b="0" dirty="0"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4213" y="1557338"/>
            <a:ext cx="7747000" cy="457200"/>
          </a:xfrm>
          <a:prstGeom prst="rect">
            <a:avLst/>
          </a:prstGeom>
          <a:noFill/>
        </p:spPr>
        <p:txBody>
          <a:bodyPr>
            <a:spAutoFit/>
          </a:bodyPr>
          <a:p>
            <a:r>
              <a:rPr lang="en-US" altLang="zh-CN" sz="2400" dirty="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              </a:t>
            </a:r>
            <a:endParaRPr lang="en-US" altLang="zh-CN" sz="2400" dirty="0">
              <a:solidFill>
                <a:srgbClr val="333F50"/>
              </a:solidFill>
              <a:latin typeface="冬青黑体简体中文 W3"/>
              <a:ea typeface="冬青黑体简体中文 W3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1188" y="404813"/>
            <a:ext cx="8135938" cy="873125"/>
          </a:xfrm>
          <a:prstGeom prst="rect">
            <a:avLst/>
          </a:prstGeom>
          <a:noFill/>
        </p:spPr>
        <p:txBody>
          <a:bodyPr>
            <a:spAutoFit/>
          </a:bodyPr>
          <a:p>
            <a:pPr>
              <a:lnSpc>
                <a:spcPct val="80000"/>
              </a:lnSpc>
            </a:pPr>
            <a:r>
              <a:rPr lang="en-US" altLang="en-US" sz="4400" dirty="0">
                <a:solidFill>
                  <a:srgbClr val="CC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福建福州福清市城关小学</a:t>
            </a:r>
            <a:r>
              <a:rPr lang="zh-CN" altLang="en-US" sz="4400" dirty="0">
                <a:solidFill>
                  <a:srgbClr val="CC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欢迎您</a:t>
            </a:r>
            <a:endParaRPr lang="zh-CN" altLang="en-US" sz="4400" dirty="0">
              <a:solidFill>
                <a:srgbClr val="CC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000">
                <a:solidFill>
                  <a:srgbClr val="CC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    Welcome to </a:t>
            </a:r>
            <a:r>
              <a:rPr lang="en-US" altLang="zh-CN" sz="2000" err="1">
                <a:solidFill>
                  <a:srgbClr val="CC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Fuqing</a:t>
            </a:r>
            <a:r>
              <a:rPr lang="en-US" altLang="zh-CN" sz="2000">
                <a:solidFill>
                  <a:srgbClr val="CC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zh-CN" sz="2000" err="1">
                <a:solidFill>
                  <a:srgbClr val="CC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Chengguan</a:t>
            </a:r>
            <a:r>
              <a:rPr lang="en-US" altLang="zh-CN" sz="2000">
                <a:solidFill>
                  <a:srgbClr val="CC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zh-CN" sz="2000" err="1">
                <a:solidFill>
                  <a:srgbClr val="CC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Pirmary</a:t>
            </a:r>
            <a:r>
              <a:rPr lang="en-US" altLang="zh-CN" sz="2000">
                <a:solidFill>
                  <a:srgbClr val="CC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zh-CN" sz="2000" err="1">
                <a:solidFill>
                  <a:srgbClr val="CC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School.China</a:t>
            </a:r>
            <a:endParaRPr lang="en-US" altLang="en-US" sz="2000">
              <a:solidFill>
                <a:srgbClr val="CC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88073" name="椭圆 88072" descr="微信图片_20171221160418"/>
          <p:cNvSpPr/>
          <p:nvPr/>
        </p:nvSpPr>
        <p:spPr>
          <a:xfrm>
            <a:off x="1619250" y="1484313"/>
            <a:ext cx="6121400" cy="3887787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57150" cap="flat" cmpd="thickThin">
            <a:solidFill>
              <a:srgbClr val="CC66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b="0" dirty="0">
              <a:solidFill>
                <a:schemeClr val="folHlink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345" name="组合 14344"/>
          <p:cNvGrpSpPr/>
          <p:nvPr/>
        </p:nvGrpSpPr>
        <p:grpSpPr>
          <a:xfrm>
            <a:off x="400050" y="1125538"/>
            <a:ext cx="8132763" cy="4041775"/>
            <a:chOff x="252" y="709"/>
            <a:chExt cx="5123" cy="2546"/>
          </a:xfrm>
        </p:grpSpPr>
        <p:sp>
          <p:nvSpPr>
            <p:cNvPr id="14338" name="TextBox 14"/>
            <p:cNvSpPr txBox="1"/>
            <p:nvPr/>
          </p:nvSpPr>
          <p:spPr>
            <a:xfrm>
              <a:off x="1474" y="2704"/>
              <a:ext cx="3084" cy="5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60000"/>
                </a:lnSpc>
              </a:pPr>
              <a:r>
                <a:rPr lang="zh-CN" altLang="en-US" sz="1600" dirty="0">
                  <a:latin typeface="冬青黑体简体中文 W3"/>
                  <a:ea typeface="冬青黑体简体中文 W3"/>
                </a:rPr>
                <a:t>学校地址：福清市玉屏街道田乾路</a:t>
              </a:r>
              <a:r>
                <a:rPr lang="en-US" altLang="zh-CN" sz="1600">
                  <a:latin typeface="冬青黑体简体中文 W3"/>
                  <a:ea typeface="冬青黑体简体中文 W3"/>
                </a:rPr>
                <a:t>17</a:t>
              </a:r>
              <a:r>
                <a:rPr lang="zh-CN" altLang="en-US" sz="1600" dirty="0">
                  <a:latin typeface="冬青黑体简体中文 W3"/>
                  <a:ea typeface="冬青黑体简体中文 W3"/>
                </a:rPr>
                <a:t>号</a:t>
              </a:r>
              <a:endParaRPr lang="zh-CN" altLang="en-US" sz="1600" dirty="0">
                <a:latin typeface="冬青黑体简体中文 W3"/>
                <a:ea typeface="冬青黑体简体中文 W3"/>
              </a:endParaRPr>
            </a:p>
            <a:p>
              <a:pPr algn="ctr">
                <a:lnSpc>
                  <a:spcPct val="160000"/>
                </a:lnSpc>
              </a:pPr>
              <a:r>
                <a:rPr lang="zh-CN" altLang="en-US" sz="1600" dirty="0">
                  <a:latin typeface="冬青黑体简体中文 W3"/>
                  <a:ea typeface="冬青黑体简体中文 W3"/>
                </a:rPr>
                <a:t>  网址 ：</a:t>
              </a:r>
              <a:r>
                <a:rPr lang="en-US" altLang="zh-CN" sz="1600">
                  <a:latin typeface="冬青黑体简体中文 W3"/>
                  <a:ea typeface="冬青黑体简体中文 W3"/>
                </a:rPr>
                <a:t>http://</a:t>
              </a:r>
              <a:r>
                <a:rPr lang="en-US" altLang="zh-CN" sz="1600" err="1">
                  <a:latin typeface="冬青黑体简体中文 W3"/>
                  <a:ea typeface="冬青黑体简体中文 W3"/>
                </a:rPr>
                <a:t>www.fqcx.cn</a:t>
              </a:r>
              <a:r>
                <a:rPr lang="en-US" altLang="zh-CN" sz="1600">
                  <a:latin typeface="冬青黑体简体中文 W3"/>
                  <a:ea typeface="冬青黑体简体中文 W3"/>
                </a:rPr>
                <a:t>  </a:t>
              </a:r>
              <a:r>
                <a:rPr lang="zh-CN" altLang="en-US" sz="1600" dirty="0">
                  <a:latin typeface="冬青黑体简体中文 W3"/>
                  <a:ea typeface="冬青黑体简体中文 W3"/>
                </a:rPr>
                <a:t>  邮编：</a:t>
              </a:r>
              <a:r>
                <a:rPr lang="en-US" altLang="zh-CN" sz="1600">
                  <a:latin typeface="冬青黑体简体中文 W3"/>
                  <a:ea typeface="冬青黑体简体中文 W3"/>
                </a:rPr>
                <a:t>350300</a:t>
              </a:r>
              <a:endParaRPr lang="en-US" altLang="zh-CN" sz="1600">
                <a:latin typeface="冬青黑体简体中文 W3"/>
                <a:ea typeface="冬青黑体简体中文 W3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252" y="890"/>
              <a:ext cx="1370" cy="1769"/>
            </a:xfrm>
            <a:prstGeom prst="rect">
              <a:avLst/>
            </a:prstGeom>
            <a:noFill/>
          </p:spPr>
          <p:txBody>
            <a:bodyPr vert="eaVert" wrap="square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lnSpc>
                  <a:spcPct val="90000"/>
                </a:lnSpc>
                <a:buClrTx/>
                <a:buSzTx/>
                <a:buFontTx/>
                <a:buNone/>
                <a:defRPr/>
              </a:pPr>
              <a:r>
                <a:rPr kumimoji="0" lang="zh-CN" altLang="en-US" sz="3600" b="0" kern="400" cap="none" spc="-450" normalizeH="0" baseline="0" noProof="1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ang="5400000" scaled="0"/>
                  </a:gra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  <a:cs typeface="+mn-cs"/>
                  <a:sym typeface="+mn-ea"/>
                </a:rPr>
                <a:t>中国的孔子 </a:t>
              </a:r>
              <a:endParaRPr kumimoji="0" lang="zh-CN" altLang="en-US" sz="3600" b="0" kern="400" cap="none" spc="-45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sym typeface="+mn-ea"/>
              </a:endParaRPr>
            </a:p>
            <a:p>
              <a:pPr marR="0" defTabSz="914400" fontAlgn="auto">
                <a:lnSpc>
                  <a:spcPct val="90000"/>
                </a:lnSpc>
                <a:buClrTx/>
                <a:buSzTx/>
                <a:buFontTx/>
                <a:buNone/>
                <a:defRPr/>
              </a:pPr>
              <a:r>
                <a:rPr kumimoji="0" lang="zh-CN" altLang="en-US" sz="3600" b="0" kern="400" cap="none" spc="-450" normalizeH="0" baseline="0" noProof="1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ang="5400000" scaled="0"/>
                  </a:gra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  <a:cs typeface="+mn-cs"/>
                  <a:sym typeface="+mn-ea"/>
                </a:rPr>
                <a:t>世界的儒学</a:t>
              </a:r>
              <a:endParaRPr kumimoji="0" lang="zh-CN" altLang="en-US" sz="3600" b="0" kern="400" cap="none" spc="-45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sym typeface="+mn-ea"/>
              </a:endParaRPr>
            </a:p>
            <a:p>
              <a:pPr marR="0" defTabSz="914400" fontAlgn="auto">
                <a:lnSpc>
                  <a:spcPct val="90000"/>
                </a:lnSpc>
                <a:buClrTx/>
                <a:buSzTx/>
                <a:buFontTx/>
                <a:buNone/>
                <a:defRPr/>
              </a:pPr>
              <a:r>
                <a:rPr kumimoji="0" lang="zh-CN" altLang="en-US" sz="3600" b="0" kern="400" cap="none" spc="-450" normalizeH="0" baseline="0" noProof="1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ang="5400000" scaled="0"/>
                  </a:gra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  <a:cs typeface="+mn-cs"/>
                  <a:sym typeface="+mn-ea"/>
                </a:rPr>
                <a:t>福清的孔庙  </a:t>
              </a:r>
              <a:endParaRPr kumimoji="0" lang="zh-CN" altLang="en-US" sz="3600" b="0" kern="400" cap="none" spc="-45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sym typeface="+mn-ea"/>
              </a:endParaRPr>
            </a:p>
            <a:p>
              <a:pPr marR="0" defTabSz="914400" fontAlgn="auto">
                <a:lnSpc>
                  <a:spcPct val="90000"/>
                </a:lnSpc>
                <a:buClrTx/>
                <a:buSzTx/>
                <a:buFontTx/>
                <a:buNone/>
                <a:defRPr/>
              </a:pPr>
              <a:r>
                <a:rPr kumimoji="0" lang="zh-CN" altLang="en-US" sz="3600" b="0" kern="400" cap="none" spc="-450" normalizeH="0" baseline="0" noProof="1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ang="5400000" scaled="0"/>
                  </a:gra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  <a:cs typeface="+mn-cs"/>
                  <a:sym typeface="+mn-ea"/>
                </a:rPr>
                <a:t>城小的仁爱</a:t>
              </a:r>
              <a:endParaRPr kumimoji="0" lang="zh-CN" altLang="en-US" sz="3600" b="0" kern="400" cap="none" spc="-45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sym typeface="+mn-ea"/>
              </a:endParaRPr>
            </a:p>
          </p:txBody>
        </p:sp>
        <p:pic>
          <p:nvPicPr>
            <p:cNvPr id="14340" name="Picture 6" descr="qrcode_for_gh_637303493f06_25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839" y="2614"/>
              <a:ext cx="641" cy="6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矩形 6"/>
            <p:cNvSpPr/>
            <p:nvPr/>
          </p:nvSpPr>
          <p:spPr>
            <a:xfrm>
              <a:off x="2744" y="709"/>
              <a:ext cx="1950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zh-CN" sz="4800" dirty="0">
                  <a:solidFill>
                    <a:srgbClr val="FF0000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三福之地</a:t>
              </a:r>
              <a:endParaRPr lang="zh-CN" altLang="en-US" sz="48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109" y="1298"/>
              <a:ext cx="3266" cy="5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zh-CN" sz="4800" dirty="0">
                  <a:solidFill>
                    <a:srgbClr val="FF0000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福建·福州·福清</a:t>
              </a:r>
              <a:endParaRPr lang="zh-CN" altLang="en-US" sz="48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  <p:sp>
        <p:nvSpPr>
          <p:cNvPr id="14343" name="矩形 8"/>
          <p:cNvSpPr/>
          <p:nvPr/>
        </p:nvSpPr>
        <p:spPr>
          <a:xfrm>
            <a:off x="3419475" y="3213100"/>
            <a:ext cx="52562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4000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福清市城关小学</a:t>
            </a:r>
            <a:r>
              <a:rPr lang="en-US" altLang="zh-CN" sz="400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zh-CN" altLang="zh-CN" sz="4000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夏金</a:t>
            </a:r>
            <a:endParaRPr lang="zh-CN" altLang="en-US" sz="4000" dirty="0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5" descr="F:\啦啦操论坛\中国地图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8829337" y="-15076487"/>
            <a:ext cx="28936950" cy="32399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流程图: 联系 2"/>
          <p:cNvSpPr/>
          <p:nvPr/>
        </p:nvSpPr>
        <p:spPr>
          <a:xfrm>
            <a:off x="4714875" y="2143125"/>
            <a:ext cx="142875" cy="214313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流程图: 联系 3"/>
          <p:cNvSpPr/>
          <p:nvPr/>
        </p:nvSpPr>
        <p:spPr>
          <a:xfrm>
            <a:off x="1928813" y="4714875"/>
            <a:ext cx="142875" cy="214313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365" name="TextBox 4"/>
          <p:cNvSpPr txBox="1"/>
          <p:nvPr/>
        </p:nvSpPr>
        <p:spPr>
          <a:xfrm>
            <a:off x="3851275" y="1916113"/>
            <a:ext cx="10001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福州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6" name="TextBox 5"/>
          <p:cNvSpPr txBox="1"/>
          <p:nvPr/>
        </p:nvSpPr>
        <p:spPr>
          <a:xfrm>
            <a:off x="2071688" y="4572000"/>
            <a:ext cx="10001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深圳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流程图: 联系 6"/>
          <p:cNvSpPr/>
          <p:nvPr/>
        </p:nvSpPr>
        <p:spPr>
          <a:xfrm>
            <a:off x="4714875" y="2428875"/>
            <a:ext cx="142875" cy="214313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368" name="TextBox 7"/>
          <p:cNvSpPr txBox="1"/>
          <p:nvPr/>
        </p:nvSpPr>
        <p:spPr>
          <a:xfrm>
            <a:off x="3779838" y="2428875"/>
            <a:ext cx="11525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福清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9" name="TextBox 9"/>
          <p:cNvSpPr txBox="1"/>
          <p:nvPr/>
        </p:nvSpPr>
        <p:spPr>
          <a:xfrm>
            <a:off x="5292725" y="3398838"/>
            <a:ext cx="143986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台湾岛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70" name="Picture 5" descr="F:\啦啦操\截图\暴风截图201712184240376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12" y="-26987"/>
            <a:ext cx="3600450" cy="2160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386" name="组合 25"/>
          <p:cNvGrpSpPr/>
          <p:nvPr/>
        </p:nvGrpSpPr>
        <p:grpSpPr>
          <a:xfrm>
            <a:off x="395288" y="395288"/>
            <a:ext cx="8353425" cy="6145212"/>
            <a:chOff x="395652" y="396021"/>
            <a:chExt cx="8352696" cy="6145026"/>
          </a:xfrm>
        </p:grpSpPr>
        <p:pic>
          <p:nvPicPr>
            <p:cNvPr id="16387" name="Picture 22" descr="F:\啦啦操论坛\唐陂.jp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95652" y="404748"/>
              <a:ext cx="4160853" cy="20881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88" name="Picture 4" descr="D:\新建文件夹\截图\暴风截图20171218423645109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5652" y="2492922"/>
              <a:ext cx="4176348" cy="170934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89" name="Text Box 7"/>
            <p:cNvSpPr txBox="1"/>
            <p:nvPr/>
          </p:nvSpPr>
          <p:spPr>
            <a:xfrm>
              <a:off x="395652" y="2484195"/>
              <a:ext cx="1008084" cy="5847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CC0000"/>
                  </a:solidFill>
                  <a:latin typeface="Calibri" panose="020F0502020204030204" pitchFamily="34" charset="0"/>
                </a:rPr>
                <a:t>元佛 </a:t>
              </a:r>
              <a:endParaRPr lang="zh-CN" altLang="en-US" sz="3200" dirty="0">
                <a:solidFill>
                  <a:srgbClr val="CC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6390" name="Text Box 7"/>
            <p:cNvSpPr txBox="1"/>
            <p:nvPr/>
          </p:nvSpPr>
          <p:spPr>
            <a:xfrm>
              <a:off x="395652" y="396021"/>
              <a:ext cx="1152096" cy="5847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CC0000"/>
                  </a:solidFill>
                  <a:latin typeface="冬青黑体简体中文 W3"/>
                </a:rPr>
                <a:t>唐陂</a:t>
              </a:r>
              <a:endParaRPr lang="zh-CN" altLang="en-US" sz="3200" dirty="0">
                <a:solidFill>
                  <a:srgbClr val="CC0000"/>
                </a:solidFill>
                <a:latin typeface="冬青黑体简体中文 W3"/>
              </a:endParaRPr>
            </a:p>
          </p:txBody>
        </p:sp>
        <p:grpSp>
          <p:nvGrpSpPr>
            <p:cNvPr id="16391" name="Group 11"/>
            <p:cNvGrpSpPr/>
            <p:nvPr/>
          </p:nvGrpSpPr>
          <p:grpSpPr>
            <a:xfrm>
              <a:off x="395652" y="4221066"/>
              <a:ext cx="4176348" cy="2304192"/>
              <a:chOff x="2472" y="2704"/>
              <a:chExt cx="3016" cy="1370"/>
            </a:xfrm>
          </p:grpSpPr>
          <p:pic>
            <p:nvPicPr>
              <p:cNvPr id="16398" name="Picture 6" descr="D:\新建文件夹\截图\暴风截图20171218423759031.jpg"/>
              <p:cNvPicPr>
                <a:picLocks noChangeAspect="1"/>
              </p:cNvPicPr>
              <p:nvPr/>
            </p:nvPicPr>
            <p:blipFill>
              <a:blip r:embed="rId3"/>
              <a:srcRect l="1685" t="10442" r="3389" b="10376"/>
              <a:stretch>
                <a:fillRect/>
              </a:stretch>
            </p:blipFill>
            <p:spPr>
              <a:xfrm>
                <a:off x="2472" y="2704"/>
                <a:ext cx="3016" cy="137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6399" name="Text Box 13"/>
              <p:cNvSpPr txBox="1"/>
              <p:nvPr/>
            </p:nvSpPr>
            <p:spPr>
              <a:xfrm>
                <a:off x="2472" y="2704"/>
                <a:ext cx="832" cy="34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3200" dirty="0">
                    <a:solidFill>
                      <a:srgbClr val="CC0000"/>
                    </a:solidFill>
                    <a:latin typeface="Calibri" panose="020F0502020204030204" pitchFamily="34" charset="0"/>
                  </a:rPr>
                  <a:t>清寨</a:t>
                </a:r>
                <a:endParaRPr lang="zh-CN" altLang="en-US" sz="3200" dirty="0">
                  <a:solidFill>
                    <a:srgbClr val="CC0000"/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16392" name="Group 14"/>
            <p:cNvGrpSpPr/>
            <p:nvPr/>
          </p:nvGrpSpPr>
          <p:grpSpPr>
            <a:xfrm>
              <a:off x="4572000" y="2484984"/>
              <a:ext cx="4176348" cy="4056063"/>
              <a:chOff x="317" y="-92"/>
              <a:chExt cx="2223" cy="2555"/>
            </a:xfrm>
          </p:grpSpPr>
          <p:pic>
            <p:nvPicPr>
              <p:cNvPr id="16396" name="Picture 9" descr="C:\Users\潘\Desktop\图片1.jpg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17" y="-87"/>
                <a:ext cx="2223" cy="255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6397" name="Text Box 16"/>
              <p:cNvSpPr txBox="1"/>
              <p:nvPr/>
            </p:nvSpPr>
            <p:spPr>
              <a:xfrm>
                <a:off x="1927" y="-92"/>
                <a:ext cx="579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3200" dirty="0">
                    <a:solidFill>
                      <a:srgbClr val="CC0000"/>
                    </a:solidFill>
                    <a:latin typeface="Calibri" panose="020F0502020204030204" pitchFamily="34" charset="0"/>
                  </a:rPr>
                  <a:t>明塔</a:t>
                </a:r>
                <a:endParaRPr lang="zh-CN" altLang="en-US" sz="3200" dirty="0">
                  <a:solidFill>
                    <a:srgbClr val="CC0000"/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16393" name="Group 17"/>
            <p:cNvGrpSpPr/>
            <p:nvPr/>
          </p:nvGrpSpPr>
          <p:grpSpPr>
            <a:xfrm>
              <a:off x="4535616" y="404748"/>
              <a:ext cx="4212732" cy="2088174"/>
              <a:chOff x="317" y="2493"/>
              <a:chExt cx="2268" cy="1651"/>
            </a:xfrm>
          </p:grpSpPr>
          <p:pic>
            <p:nvPicPr>
              <p:cNvPr id="16394" name="Picture 10" descr="D:\新建文件夹\截图\暴风截图20171218423948656.jpg"/>
              <p:cNvPicPr>
                <a:picLocks noChangeAspect="1"/>
              </p:cNvPicPr>
              <p:nvPr/>
            </p:nvPicPr>
            <p:blipFill>
              <a:blip r:embed="rId5"/>
              <a:srcRect l="22685" b="-99"/>
              <a:stretch>
                <a:fillRect/>
              </a:stretch>
            </p:blipFill>
            <p:spPr>
              <a:xfrm>
                <a:off x="317" y="2493"/>
                <a:ext cx="2268" cy="165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6395" name="Text Box 19"/>
              <p:cNvSpPr txBox="1"/>
              <p:nvPr/>
            </p:nvSpPr>
            <p:spPr>
              <a:xfrm>
                <a:off x="2042" y="2493"/>
                <a:ext cx="543" cy="46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3200" dirty="0">
                    <a:solidFill>
                      <a:srgbClr val="CC0000"/>
                    </a:solidFill>
                    <a:latin typeface="Calibri" panose="020F0502020204030204" pitchFamily="34" charset="0"/>
                  </a:rPr>
                  <a:t>宋桥</a:t>
                </a:r>
                <a:endParaRPr lang="zh-CN" altLang="en-US" sz="3200" dirty="0">
                  <a:solidFill>
                    <a:srgbClr val="CC0000"/>
                  </a:solidFill>
                  <a:latin typeface="Calibri" panose="020F0502020204030204" pitchFamily="34" charset="0"/>
                </a:endParaRPr>
              </a:p>
            </p:txBody>
          </p:sp>
        </p:grpSp>
      </p:grp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圆角矩形 7"/>
          <p:cNvSpPr/>
          <p:nvPr/>
        </p:nvSpPr>
        <p:spPr>
          <a:xfrm>
            <a:off x="1835150" y="3141663"/>
            <a:ext cx="5616575" cy="3527425"/>
          </a:xfrm>
          <a:prstGeom prst="roundRect">
            <a:avLst/>
          </a:prstGeom>
          <a:blipFill>
            <a:blip r:embed="rId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643438" y="549275"/>
            <a:ext cx="4032250" cy="2303463"/>
          </a:xfrm>
          <a:prstGeom prst="round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468313" y="476250"/>
            <a:ext cx="4032250" cy="2376488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413" name="矩形 8"/>
          <p:cNvSpPr/>
          <p:nvPr/>
        </p:nvSpPr>
        <p:spPr>
          <a:xfrm>
            <a:off x="468313" y="549275"/>
            <a:ext cx="183197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3200" dirty="0">
                <a:solidFill>
                  <a:srgbClr val="FF0000"/>
                </a:solidFill>
                <a:latin typeface="Calibri" panose="020F0502020204030204" pitchFamily="34" charset="0"/>
              </a:rPr>
              <a:t>黄檗文化</a:t>
            </a:r>
            <a:endParaRPr lang="zh-CN" altLang="en-US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17414" name="矩形 9"/>
          <p:cNvSpPr/>
          <p:nvPr/>
        </p:nvSpPr>
        <p:spPr>
          <a:xfrm>
            <a:off x="2268538" y="3284538"/>
            <a:ext cx="2243137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3200" dirty="0">
                <a:solidFill>
                  <a:srgbClr val="FF0000"/>
                </a:solidFill>
                <a:latin typeface="Calibri" panose="020F0502020204030204" pitchFamily="34" charset="0"/>
              </a:rPr>
              <a:t>南少林文化</a:t>
            </a:r>
            <a:endParaRPr lang="zh-CN" altLang="en-US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17415" name="矩形 10"/>
          <p:cNvSpPr/>
          <p:nvPr/>
        </p:nvSpPr>
        <p:spPr>
          <a:xfrm>
            <a:off x="4932363" y="549275"/>
            <a:ext cx="1420812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3200" dirty="0">
                <a:solidFill>
                  <a:srgbClr val="FF0000"/>
                </a:solidFill>
                <a:latin typeface="Calibri" panose="020F0502020204030204" pitchFamily="34" charset="0"/>
              </a:rPr>
              <a:t>梦文化</a:t>
            </a:r>
            <a:endParaRPr lang="zh-CN" altLang="en-US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0475" y="0"/>
            <a:ext cx="1511300" cy="1401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圆角矩形 8"/>
          <p:cNvSpPr/>
          <p:nvPr/>
        </p:nvSpPr>
        <p:spPr>
          <a:xfrm>
            <a:off x="2484438" y="476250"/>
            <a:ext cx="4248150" cy="79216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大福清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全国著名侨乡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8436" name="Picture 2" descr="F:\啦啦操论坛\侨乡联谊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50" y="1412875"/>
            <a:ext cx="3836988" cy="2160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Picture 3" descr="C:\Users\潘\Desktop\微信图片_201712212100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363" y="1412875"/>
            <a:ext cx="3311525" cy="2160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188" y="3860800"/>
            <a:ext cx="3816350" cy="2305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9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363" y="3860800"/>
            <a:ext cx="3311525" cy="2428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4787900" y="3357563"/>
            <a:ext cx="3744913" cy="2159000"/>
          </a:xfrm>
          <a:prstGeom prst="rect">
            <a:avLst/>
          </a:prstGeom>
          <a:noFill/>
          <a:ln w="9525" cap="flat" cmpd="sng">
            <a:solidFill>
              <a:srgbClr val="7030A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9459" name="Picture 4" descr="F:\啦啦操论坛\京东方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4787900" y="476250"/>
            <a:ext cx="3744913" cy="2160588"/>
          </a:xfrm>
          <a:prstGeom prst="rect">
            <a:avLst/>
          </a:prstGeom>
          <a:noFill/>
          <a:ln w="9525" cap="flat" cmpd="sng">
            <a:solidFill>
              <a:srgbClr val="7030A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69637" name="Picture 5" descr="F:\啦啦操论坛\福耀玻璃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780" y="3380986"/>
            <a:ext cx="3698780" cy="2160000"/>
          </a:xfrm>
          <a:prstGeom prst="rect">
            <a:avLst/>
          </a:prstGeom>
          <a:noFill/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 extrusionH="76200">
            <a:extrusionClr>
              <a:srgbClr val="7030A0"/>
            </a:extrusionClr>
          </a:sp3d>
        </p:spPr>
      </p:pic>
      <p:sp>
        <p:nvSpPr>
          <p:cNvPr id="19461" name="矩形 5"/>
          <p:cNvSpPr/>
          <p:nvPr/>
        </p:nvSpPr>
        <p:spPr>
          <a:xfrm>
            <a:off x="827088" y="5661025"/>
            <a:ext cx="3251200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zh-CN" dirty="0">
                <a:latin typeface="Calibri" panose="020F0502020204030204" pitchFamily="34" charset="0"/>
              </a:rPr>
              <a:t>福耀集团</a:t>
            </a:r>
            <a:r>
              <a:rPr lang="zh-CN" altLang="en-US" dirty="0">
                <a:solidFill>
                  <a:schemeClr val="hlink"/>
                </a:solidFill>
                <a:latin typeface="Calibri" panose="020F0502020204030204" pitchFamily="34" charset="0"/>
              </a:rPr>
              <a:t>汽车玻璃</a:t>
            </a:r>
            <a:r>
              <a:rPr lang="zh-CN" altLang="zh-CN" sz="2400" dirty="0">
                <a:solidFill>
                  <a:srgbClr val="FF0000"/>
                </a:solidFill>
                <a:latin typeface="Calibri" panose="020F0502020204030204" pitchFamily="34" charset="0"/>
              </a:rPr>
              <a:t>世界第二</a:t>
            </a:r>
            <a:endParaRPr lang="zh-CN" altLang="en-US" sz="24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19462" name="矩形 6"/>
          <p:cNvSpPr/>
          <p:nvPr/>
        </p:nvSpPr>
        <p:spPr>
          <a:xfrm>
            <a:off x="4572000" y="2708275"/>
            <a:ext cx="4171950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zh-CN" dirty="0">
                <a:latin typeface="Calibri" panose="020F0502020204030204" pitchFamily="34" charset="0"/>
              </a:rPr>
              <a:t>京东方集团</a:t>
            </a:r>
            <a:r>
              <a:rPr lang="zh-CN" altLang="zh-CN" dirty="0">
                <a:solidFill>
                  <a:schemeClr val="hlink"/>
                </a:solidFill>
                <a:latin typeface="Calibri" panose="020F0502020204030204" pitchFamily="34" charset="0"/>
              </a:rPr>
              <a:t>手机面板</a:t>
            </a:r>
            <a:r>
              <a:rPr lang="zh-CN" altLang="zh-CN" dirty="0">
                <a:latin typeface="Calibri" panose="020F0502020204030204" pitchFamily="34" charset="0"/>
              </a:rPr>
              <a:t>市占率</a:t>
            </a:r>
            <a:r>
              <a:rPr lang="zh-CN" altLang="zh-CN" sz="2400" dirty="0">
                <a:solidFill>
                  <a:srgbClr val="FF0000"/>
                </a:solidFill>
                <a:latin typeface="Calibri" panose="020F0502020204030204" pitchFamily="34" charset="0"/>
              </a:rPr>
              <a:t>全球第一</a:t>
            </a:r>
            <a:endParaRPr lang="zh-CN" altLang="en-US" sz="24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19463" name="矩形 7"/>
          <p:cNvSpPr/>
          <p:nvPr/>
        </p:nvSpPr>
        <p:spPr>
          <a:xfrm>
            <a:off x="5003800" y="5661025"/>
            <a:ext cx="3251200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zh-CN" dirty="0">
                <a:latin typeface="Calibri" panose="020F0502020204030204" pitchFamily="34" charset="0"/>
              </a:rPr>
              <a:t>福清</a:t>
            </a:r>
            <a:r>
              <a:rPr lang="zh-CN" altLang="zh-CN" dirty="0">
                <a:solidFill>
                  <a:schemeClr val="hlink"/>
                </a:solidFill>
                <a:latin typeface="Calibri" panose="020F0502020204030204" pitchFamily="34" charset="0"/>
              </a:rPr>
              <a:t>核电</a:t>
            </a:r>
            <a:r>
              <a:rPr lang="zh-CN" altLang="zh-CN" sz="2400" dirty="0">
                <a:solidFill>
                  <a:srgbClr val="FF0000"/>
                </a:solidFill>
                <a:latin typeface="Calibri" panose="020F0502020204030204" pitchFamily="34" charset="0"/>
              </a:rPr>
              <a:t>全球首堆</a:t>
            </a:r>
            <a:r>
              <a:rPr lang="zh-CN" altLang="zh-CN" dirty="0">
                <a:latin typeface="Calibri" panose="020F0502020204030204" pitchFamily="34" charset="0"/>
              </a:rPr>
              <a:t>示范工程</a:t>
            </a:r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19464" name="矩形 8"/>
          <p:cNvSpPr/>
          <p:nvPr/>
        </p:nvSpPr>
        <p:spPr>
          <a:xfrm>
            <a:off x="827088" y="2708275"/>
            <a:ext cx="3251200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zh-CN" dirty="0">
                <a:latin typeface="Calibri" panose="020F0502020204030204" pitchFamily="34" charset="0"/>
              </a:rPr>
              <a:t>祥兴集团</a:t>
            </a:r>
            <a:r>
              <a:rPr lang="zh-CN" altLang="zh-CN" dirty="0">
                <a:solidFill>
                  <a:schemeClr val="hlink"/>
                </a:solidFill>
                <a:latin typeface="Calibri" panose="020F0502020204030204" pitchFamily="34" charset="0"/>
              </a:rPr>
              <a:t>箱包制造</a:t>
            </a:r>
            <a:r>
              <a:rPr lang="zh-CN" altLang="zh-CN" sz="2400" dirty="0">
                <a:solidFill>
                  <a:srgbClr val="FF0000"/>
                </a:solidFill>
                <a:latin typeface="Calibri" panose="020F0502020204030204" pitchFamily="34" charset="0"/>
              </a:rPr>
              <a:t>全球第一</a:t>
            </a:r>
            <a:endParaRPr lang="zh-CN" altLang="en-US" sz="24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19465" name="Picture 3"/>
          <p:cNvPicPr/>
          <p:nvPr/>
        </p:nvPicPr>
        <p:blipFill>
          <a:blip r:embed="rId4"/>
          <a:stretch>
            <a:fillRect/>
          </a:stretch>
        </p:blipFill>
        <p:spPr>
          <a:xfrm>
            <a:off x="611188" y="476250"/>
            <a:ext cx="3744912" cy="2160588"/>
          </a:xfrm>
          <a:prstGeom prst="rect">
            <a:avLst/>
          </a:prstGeom>
          <a:noFill/>
          <a:ln w="9525" cap="flat" cmpd="sng">
            <a:solidFill>
              <a:srgbClr val="7030A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6"/>
          <p:cNvSpPr/>
          <p:nvPr/>
        </p:nvSpPr>
        <p:spPr>
          <a:xfrm>
            <a:off x="5949950" y="5805488"/>
            <a:ext cx="61913" cy="21590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 wrap="none" anchor="ctr"/>
          <a:p>
            <a:endParaRPr lang="zh-CN" altLang="en-US" b="0" dirty="0">
              <a:latin typeface="Calibri" panose="020F0502020204030204" pitchFamily="34" charset="0"/>
            </a:endParaRPr>
          </a:p>
        </p:txBody>
      </p:sp>
      <p:sp>
        <p:nvSpPr>
          <p:cNvPr id="13" name="Freeform 18"/>
          <p:cNvSpPr/>
          <p:nvPr/>
        </p:nvSpPr>
        <p:spPr bwMode="gray">
          <a:xfrm>
            <a:off x="179388" y="3068638"/>
            <a:ext cx="2736850" cy="2663825"/>
          </a:xfrm>
          <a:custGeom>
            <a:avLst/>
            <a:gdLst/>
            <a:ahLst/>
            <a:cxnLst>
              <a:cxn ang="0">
                <a:pos x="81" y="0"/>
              </a:cxn>
              <a:cxn ang="0">
                <a:pos x="42" y="744"/>
              </a:cxn>
              <a:cxn ang="0">
                <a:pos x="174" y="924"/>
              </a:cxn>
              <a:cxn ang="0">
                <a:pos x="1467" y="1044"/>
              </a:cxn>
              <a:cxn ang="0">
                <a:pos x="1557" y="924"/>
              </a:cxn>
              <a:cxn ang="0">
                <a:pos x="1596" y="285"/>
              </a:cxn>
              <a:cxn ang="0">
                <a:pos x="1524" y="147"/>
              </a:cxn>
              <a:cxn ang="0">
                <a:pos x="1092" y="3"/>
              </a:cxn>
              <a:cxn ang="0">
                <a:pos x="81" y="0"/>
              </a:cxn>
            </a:cxnLst>
            <a:rect l="0" t="0" r="r" b="b"/>
            <a:pathLst>
              <a:path w="1617" h="1071">
                <a:moveTo>
                  <a:pt x="81" y="0"/>
                </a:moveTo>
                <a:lnTo>
                  <a:pt x="42" y="744"/>
                </a:lnTo>
                <a:cubicBezTo>
                  <a:pt x="42" y="744"/>
                  <a:pt x="0" y="906"/>
                  <a:pt x="174" y="924"/>
                </a:cubicBezTo>
                <a:cubicBezTo>
                  <a:pt x="820" y="984"/>
                  <a:pt x="1467" y="1044"/>
                  <a:pt x="1467" y="1044"/>
                </a:cubicBezTo>
                <a:cubicBezTo>
                  <a:pt x="1467" y="1044"/>
                  <a:pt x="1566" y="1071"/>
                  <a:pt x="1557" y="924"/>
                </a:cubicBezTo>
                <a:cubicBezTo>
                  <a:pt x="1576" y="604"/>
                  <a:pt x="1596" y="285"/>
                  <a:pt x="1596" y="285"/>
                </a:cubicBezTo>
                <a:cubicBezTo>
                  <a:pt x="1596" y="285"/>
                  <a:pt x="1617" y="183"/>
                  <a:pt x="1524" y="147"/>
                </a:cubicBezTo>
                <a:cubicBezTo>
                  <a:pt x="1308" y="75"/>
                  <a:pt x="1092" y="3"/>
                  <a:pt x="1092" y="3"/>
                </a:cubicBezTo>
                <a:lnTo>
                  <a:pt x="81" y="0"/>
                </a:lnTo>
                <a:close/>
              </a:path>
            </a:pathLst>
          </a:custGeom>
          <a:blipFill dpi="0" rotWithShape="1">
            <a:blip r:embed="rId1" cstate="print"/>
            <a:srcRect/>
            <a:stretch>
              <a:fillRect/>
            </a:stretch>
          </a:blip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Freeform 18"/>
          <p:cNvSpPr/>
          <p:nvPr/>
        </p:nvSpPr>
        <p:spPr bwMode="gray">
          <a:xfrm>
            <a:off x="2843213" y="2924175"/>
            <a:ext cx="3384550" cy="3168650"/>
          </a:xfrm>
          <a:custGeom>
            <a:avLst/>
            <a:gdLst/>
            <a:ahLst/>
            <a:cxnLst>
              <a:cxn ang="0">
                <a:pos x="81" y="0"/>
              </a:cxn>
              <a:cxn ang="0">
                <a:pos x="42" y="744"/>
              </a:cxn>
              <a:cxn ang="0">
                <a:pos x="174" y="924"/>
              </a:cxn>
              <a:cxn ang="0">
                <a:pos x="1467" y="1044"/>
              </a:cxn>
              <a:cxn ang="0">
                <a:pos x="1557" y="924"/>
              </a:cxn>
              <a:cxn ang="0">
                <a:pos x="1596" y="285"/>
              </a:cxn>
              <a:cxn ang="0">
                <a:pos x="1524" y="147"/>
              </a:cxn>
              <a:cxn ang="0">
                <a:pos x="1092" y="3"/>
              </a:cxn>
              <a:cxn ang="0">
                <a:pos x="81" y="0"/>
              </a:cxn>
            </a:cxnLst>
            <a:rect l="0" t="0" r="r" b="b"/>
            <a:pathLst>
              <a:path w="1617" h="1071">
                <a:moveTo>
                  <a:pt x="81" y="0"/>
                </a:moveTo>
                <a:lnTo>
                  <a:pt x="42" y="744"/>
                </a:lnTo>
                <a:cubicBezTo>
                  <a:pt x="42" y="744"/>
                  <a:pt x="0" y="906"/>
                  <a:pt x="174" y="924"/>
                </a:cubicBezTo>
                <a:cubicBezTo>
                  <a:pt x="820" y="984"/>
                  <a:pt x="1467" y="1044"/>
                  <a:pt x="1467" y="1044"/>
                </a:cubicBezTo>
                <a:cubicBezTo>
                  <a:pt x="1467" y="1044"/>
                  <a:pt x="1566" y="1071"/>
                  <a:pt x="1557" y="924"/>
                </a:cubicBezTo>
                <a:cubicBezTo>
                  <a:pt x="1576" y="604"/>
                  <a:pt x="1596" y="285"/>
                  <a:pt x="1596" y="285"/>
                </a:cubicBezTo>
                <a:cubicBezTo>
                  <a:pt x="1596" y="285"/>
                  <a:pt x="1617" y="183"/>
                  <a:pt x="1524" y="147"/>
                </a:cubicBezTo>
                <a:cubicBezTo>
                  <a:pt x="1308" y="75"/>
                  <a:pt x="1092" y="3"/>
                  <a:pt x="1092" y="3"/>
                </a:cubicBezTo>
                <a:lnTo>
                  <a:pt x="81" y="0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1" name="Rectangle 4"/>
          <p:cNvSpPr txBox="1">
            <a:spLocks noGrp="1" noChangeArrowheads="1"/>
          </p:cNvSpPr>
          <p:nvPr/>
        </p:nvSpPr>
        <p:spPr>
          <a:xfrm>
            <a:off x="457200" y="6400800"/>
            <a:ext cx="2133600" cy="320675"/>
          </a:xfrm>
          <a:noFill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486" name="Rectangle 5"/>
          <p:cNvSpPr txBox="1">
            <a:spLocks noGrp="1"/>
          </p:cNvSpPr>
          <p:nvPr/>
        </p:nvSpPr>
        <p:spPr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n-US" altLang="zh-CN" b="0" dirty="0">
              <a:latin typeface="Calibri" panose="020F0502020204030204" pitchFamily="34" charset="0"/>
            </a:endParaRPr>
          </a:p>
        </p:txBody>
      </p:sp>
      <p:sp>
        <p:nvSpPr>
          <p:cNvPr id="20487" name="Rectangle 6"/>
          <p:cNvSpPr txBox="1">
            <a:spLocks noGrp="1"/>
          </p:cNvSpPr>
          <p:nvPr/>
        </p:nvSpPr>
        <p:spPr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fld id="{9A0DB2DC-4C9A-4742-B13C-FB6460FD3503}" type="slidenum">
              <a:rPr lang="en-US" altLang="zh-CN" b="0">
                <a:latin typeface="Calibri" panose="020F0502020204030204" pitchFamily="34" charset="0"/>
              </a:rPr>
            </a:fld>
            <a:endParaRPr lang="en-US" altLang="zh-CN" b="0">
              <a:latin typeface="Calibri" panose="020F0502020204030204" pitchFamily="34" charset="0"/>
            </a:endParaRPr>
          </a:p>
        </p:txBody>
      </p:sp>
      <p:sp>
        <p:nvSpPr>
          <p:cNvPr id="20488" name="WordArt 6"/>
          <p:cNvSpPr>
            <a:spLocks noTextEdit="1"/>
          </p:cNvSpPr>
          <p:nvPr/>
        </p:nvSpPr>
        <p:spPr>
          <a:xfrm>
            <a:off x="1476375" y="692150"/>
            <a:ext cx="6551613" cy="11525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>
                <a:gradFill rotWithShape="1"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/>
                  <a:tileRect/>
                </a:gradFill>
                <a:latin typeface="隶书" panose="02010509060101010101" pitchFamily="49" charset="-122"/>
                <a:ea typeface="隶书" panose="02010509060101010101" pitchFamily="49" charset="-122"/>
              </a:rPr>
              <a:t>走向梦想缤纷的地方</a:t>
            </a:r>
            <a:endParaRPr lang="zh-CN" altLang="en-US" sz="3600">
              <a:gradFill rotWithShape="1"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ang="5400000"/>
                <a:tileRect/>
              </a:gra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27088" y="2133600"/>
            <a:ext cx="7673975" cy="457200"/>
          </a:xfrm>
          <a:prstGeom prst="rect">
            <a:avLst/>
          </a:prstGeom>
          <a:noFill/>
        </p:spPr>
        <p:txBody>
          <a:bodyPr>
            <a:spAutoFit/>
          </a:bodyPr>
          <a:p>
            <a:pPr algn="ctr"/>
            <a:r>
              <a:rPr lang="en-US" altLang="zh-CN" sz="2400" dirty="0">
                <a:solidFill>
                  <a:srgbClr val="17375E"/>
                </a:solidFill>
                <a:latin typeface="冬青黑体简体中文 W3"/>
                <a:ea typeface="冬青黑体简体中文 W3"/>
              </a:rPr>
              <a:t>——</a:t>
            </a:r>
            <a:r>
              <a:rPr lang="en-US" altLang="en-US" sz="2400" dirty="0">
                <a:solidFill>
                  <a:srgbClr val="17375E"/>
                </a:solidFill>
                <a:latin typeface="冬青黑体简体中文 W3"/>
                <a:ea typeface="冬青黑体简体中文 W3"/>
              </a:rPr>
              <a:t>福建省福清市城关小学啦啦操运动发展纪实</a:t>
            </a:r>
            <a:endParaRPr lang="en-US" altLang="en-US" sz="2400" dirty="0">
              <a:solidFill>
                <a:srgbClr val="17375E"/>
              </a:solidFill>
              <a:latin typeface="冬青黑体简体中文 W3"/>
              <a:ea typeface="冬青黑体简体中文 W3"/>
            </a:endParaRPr>
          </a:p>
        </p:txBody>
      </p:sp>
      <p:grpSp>
        <p:nvGrpSpPr>
          <p:cNvPr id="20490" name="组合 22"/>
          <p:cNvGrpSpPr/>
          <p:nvPr/>
        </p:nvGrpSpPr>
        <p:grpSpPr>
          <a:xfrm>
            <a:off x="6011863" y="2781300"/>
            <a:ext cx="3132137" cy="3311525"/>
            <a:chOff x="5626739" y="1385354"/>
            <a:chExt cx="3431346" cy="2583133"/>
          </a:xfrm>
        </p:grpSpPr>
        <p:pic>
          <p:nvPicPr>
            <p:cNvPr id="20492" name="Picture 20" descr="t_1_b"/>
            <p:cNvPicPr>
              <a:picLocks noChangeAspect="1"/>
            </p:cNvPicPr>
            <p:nvPr/>
          </p:nvPicPr>
          <p:blipFill>
            <a:blip r:embed="rId3"/>
            <a:srcRect t="3554"/>
            <a:stretch>
              <a:fillRect/>
            </a:stretch>
          </p:blipFill>
          <p:spPr>
            <a:xfrm rot="-240000">
              <a:off x="5626739" y="1385354"/>
              <a:ext cx="3431346" cy="258313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" name="Freeform 21"/>
            <p:cNvSpPr/>
            <p:nvPr/>
          </p:nvSpPr>
          <p:spPr bwMode="gray">
            <a:xfrm rot="21438933">
              <a:off x="5764910" y="1484838"/>
              <a:ext cx="3199456" cy="2328954"/>
            </a:xfrm>
            <a:custGeom>
              <a:avLst/>
              <a:gdLst/>
              <a:ahLst/>
              <a:cxnLst>
                <a:cxn ang="0">
                  <a:pos x="105" y="165"/>
                </a:cxn>
                <a:cxn ang="0">
                  <a:pos x="39" y="1347"/>
                </a:cxn>
                <a:cxn ang="0">
                  <a:pos x="204" y="1566"/>
                </a:cxn>
                <a:cxn ang="0">
                  <a:pos x="1878" y="1725"/>
                </a:cxn>
                <a:cxn ang="0">
                  <a:pos x="1962" y="1623"/>
                </a:cxn>
                <a:cxn ang="0">
                  <a:pos x="2010" y="735"/>
                </a:cxn>
                <a:cxn ang="0">
                  <a:pos x="1944" y="597"/>
                </a:cxn>
                <a:cxn ang="0">
                  <a:pos x="237" y="27"/>
                </a:cxn>
                <a:cxn ang="0">
                  <a:pos x="105" y="165"/>
                </a:cxn>
              </a:cxnLst>
              <a:rect l="0" t="0" r="r" b="b"/>
              <a:pathLst>
                <a:path w="2034" h="1734">
                  <a:moveTo>
                    <a:pt x="105" y="165"/>
                  </a:moveTo>
                  <a:lnTo>
                    <a:pt x="39" y="1347"/>
                  </a:lnTo>
                  <a:cubicBezTo>
                    <a:pt x="39" y="1347"/>
                    <a:pt x="0" y="1566"/>
                    <a:pt x="204" y="1566"/>
                  </a:cubicBezTo>
                  <a:cubicBezTo>
                    <a:pt x="1041" y="1645"/>
                    <a:pt x="1878" y="1725"/>
                    <a:pt x="1878" y="1725"/>
                  </a:cubicBezTo>
                  <a:cubicBezTo>
                    <a:pt x="1878" y="1725"/>
                    <a:pt x="1959" y="1734"/>
                    <a:pt x="1962" y="1623"/>
                  </a:cubicBezTo>
                  <a:cubicBezTo>
                    <a:pt x="1986" y="1179"/>
                    <a:pt x="2010" y="735"/>
                    <a:pt x="2010" y="735"/>
                  </a:cubicBezTo>
                  <a:cubicBezTo>
                    <a:pt x="2034" y="639"/>
                    <a:pt x="1944" y="597"/>
                    <a:pt x="1944" y="597"/>
                  </a:cubicBezTo>
                  <a:cubicBezTo>
                    <a:pt x="1944" y="597"/>
                    <a:pt x="1090" y="312"/>
                    <a:pt x="237" y="27"/>
                  </a:cubicBezTo>
                  <a:cubicBezTo>
                    <a:pt x="93" y="0"/>
                    <a:pt x="105" y="165"/>
                    <a:pt x="105" y="165"/>
                  </a:cubicBez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pic>
        <p:nvPicPr>
          <p:cNvPr id="20491" name="图片 10" descr="校标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850" y="260350"/>
            <a:ext cx="1000125" cy="1000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1"/>
          <p:cNvSpPr txBox="1"/>
          <p:nvPr/>
        </p:nvSpPr>
        <p:spPr>
          <a:xfrm>
            <a:off x="1763713" y="188913"/>
            <a:ext cx="6985000" cy="1203325"/>
          </a:xfrm>
          <a:prstGeom prst="rect">
            <a:avLst/>
          </a:prstGeom>
          <a:solidFill>
            <a:schemeClr val="bg1">
              <a:alpha val="47058"/>
            </a:schemeClr>
          </a:solidFill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30000"/>
              </a:lnSpc>
            </a:pP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学校毗邻福清市人民政府，始建于北宋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1056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年的孔庙，距今有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961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年的办学历史，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1507" name="图片 10" descr="校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413" y="188913"/>
            <a:ext cx="1000125" cy="1000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Oval 24" descr="图片1"/>
          <p:cNvSpPr/>
          <p:nvPr/>
        </p:nvSpPr>
        <p:spPr>
          <a:xfrm>
            <a:off x="179388" y="1484313"/>
            <a:ext cx="4032250" cy="3384550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 wrap="none" anchor="ctr"/>
          <a:p>
            <a:pPr eaLnBrk="0" hangingPunct="0"/>
            <a:endParaRPr lang="zh-CN" altLang="en-US" b="0" dirty="0">
              <a:latin typeface="Calibri" panose="020F0502020204030204" pitchFamily="34" charset="0"/>
            </a:endParaRPr>
          </a:p>
        </p:txBody>
      </p:sp>
      <p:sp>
        <p:nvSpPr>
          <p:cNvPr id="21509" name="矩形 10"/>
          <p:cNvSpPr/>
          <p:nvPr/>
        </p:nvSpPr>
        <p:spPr>
          <a:xfrm>
            <a:off x="4248150" y="1341438"/>
            <a:ext cx="4572000" cy="5092700"/>
          </a:xfrm>
          <a:prstGeom prst="rect">
            <a:avLst/>
          </a:prstGeom>
          <a:solidFill>
            <a:schemeClr val="bg1">
              <a:alpha val="47842"/>
            </a:schemeClr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学校先后获评“全国少先队红旗大队” “全国红领巾手拉手助残先进集体”“全国少年军校示范校” “全国啦啦操示范学校”“全国足球特色校”“全国课题实验学校”“福建省重点小学”“福建省文明学校”等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100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多项全国、省级荣誉。</a:t>
            </a:r>
            <a:endParaRPr lang="zh-CN" altLang="en-US" sz="2800" b="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27"/>
          <p:cNvSpPr/>
          <p:nvPr/>
        </p:nvSpPr>
        <p:spPr>
          <a:xfrm>
            <a:off x="684213" y="404813"/>
            <a:ext cx="8353425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zh-CN" sz="2400" dirty="0">
                <a:latin typeface="Calibri" panose="020F0502020204030204" pitchFamily="34" charset="0"/>
              </a:rPr>
              <a:t>这里是冠军的摇篮，走出了</a:t>
            </a:r>
            <a:r>
              <a:rPr lang="en-US" altLang="zh-CN" sz="2400">
                <a:latin typeface="Calibri" panose="020F0502020204030204" pitchFamily="34" charset="0"/>
              </a:rPr>
              <a:t>        </a:t>
            </a:r>
            <a:r>
              <a:rPr lang="zh-CN" altLang="zh-CN" sz="2400" dirty="0">
                <a:latin typeface="Calibri" panose="020F0502020204030204" pitchFamily="34" charset="0"/>
              </a:rPr>
              <a:t>国家级、世界级的体育</a:t>
            </a:r>
            <a:r>
              <a:rPr lang="zh-CN" altLang="en-US" sz="2400" dirty="0">
                <a:latin typeface="Calibri" panose="020F0502020204030204" pitchFamily="34" charset="0"/>
              </a:rPr>
              <a:t>精英</a:t>
            </a:r>
            <a:endParaRPr lang="zh-CN" altLang="en-US" sz="2400" dirty="0">
              <a:latin typeface="Calibri" panose="020F0502020204030204" pitchFamily="34" charset="0"/>
            </a:endParaRPr>
          </a:p>
        </p:txBody>
      </p:sp>
      <p:sp>
        <p:nvSpPr>
          <p:cNvPr id="31" name="六边形 30"/>
          <p:cNvSpPr/>
          <p:nvPr/>
        </p:nvSpPr>
        <p:spPr>
          <a:xfrm>
            <a:off x="179388" y="3573463"/>
            <a:ext cx="2879725" cy="2519363"/>
          </a:xfrm>
          <a:prstGeom prst="hexagon">
            <a:avLst/>
          </a:prstGeom>
          <a:blipFill>
            <a:blip r:embed="rId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六边形 31"/>
          <p:cNvSpPr/>
          <p:nvPr/>
        </p:nvSpPr>
        <p:spPr>
          <a:xfrm>
            <a:off x="179388" y="981075"/>
            <a:ext cx="2879725" cy="2519363"/>
          </a:xfrm>
          <a:prstGeom prst="hexagon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354513" y="404813"/>
            <a:ext cx="649287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</a:rPr>
              <a:t>8</a:t>
            </a:r>
            <a:r>
              <a:rPr lang="zh-CN" altLang="zh-CN" sz="2400" dirty="0">
                <a:solidFill>
                  <a:srgbClr val="FF0000"/>
                </a:solidFill>
                <a:latin typeface="Calibri" panose="020F0502020204030204" pitchFamily="34" charset="0"/>
              </a:rPr>
              <a:t>位</a:t>
            </a:r>
            <a:endParaRPr lang="zh-CN" altLang="en-US" sz="2400" b="0" dirty="0">
              <a:latin typeface="Calibri" panose="020F0502020204030204" pitchFamily="34" charset="0"/>
            </a:endParaRPr>
          </a:p>
        </p:txBody>
      </p:sp>
      <p:sp>
        <p:nvSpPr>
          <p:cNvPr id="22549" name="TextBox 8"/>
          <p:cNvSpPr txBox="1"/>
          <p:nvPr/>
        </p:nvSpPr>
        <p:spPr>
          <a:xfrm>
            <a:off x="5148263" y="6165850"/>
            <a:ext cx="1871662" cy="366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Calibri" panose="020F0502020204030204" pitchFamily="34" charset="0"/>
              </a:rPr>
              <a:t>亚洲冠军梁学仁</a:t>
            </a:r>
            <a:endParaRPr lang="en-US" altLang="zh-CN">
              <a:latin typeface="Calibri" panose="020F0502020204030204" pitchFamily="34" charset="0"/>
            </a:endParaRPr>
          </a:p>
        </p:txBody>
      </p:sp>
      <p:sp>
        <p:nvSpPr>
          <p:cNvPr id="22545" name="TextBox 11"/>
          <p:cNvSpPr txBox="1"/>
          <p:nvPr/>
        </p:nvSpPr>
        <p:spPr>
          <a:xfrm>
            <a:off x="7019925" y="6165850"/>
            <a:ext cx="1871663" cy="366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Calibri" panose="020F0502020204030204" pitchFamily="34" charset="0"/>
              </a:rPr>
              <a:t>亚洲冠军杨晓燕</a:t>
            </a:r>
            <a:endParaRPr lang="en-US" altLang="zh-CN">
              <a:latin typeface="Calibri" panose="020F0502020204030204" pitchFamily="34" charset="0"/>
            </a:endParaRPr>
          </a:p>
        </p:txBody>
      </p:sp>
      <p:grpSp>
        <p:nvGrpSpPr>
          <p:cNvPr id="22554" name="组合 22553"/>
          <p:cNvGrpSpPr/>
          <p:nvPr/>
        </p:nvGrpSpPr>
        <p:grpSpPr>
          <a:xfrm>
            <a:off x="2555875" y="836613"/>
            <a:ext cx="6110288" cy="5308600"/>
            <a:chOff x="1610" y="527"/>
            <a:chExt cx="3849" cy="3344"/>
          </a:xfrm>
        </p:grpSpPr>
        <p:sp>
          <p:nvSpPr>
            <p:cNvPr id="29" name="六边形 28"/>
            <p:cNvSpPr/>
            <p:nvPr/>
          </p:nvSpPr>
          <p:spPr>
            <a:xfrm>
              <a:off x="1610" y="1344"/>
              <a:ext cx="2041" cy="1724"/>
            </a:xfrm>
            <a:prstGeom prst="hexagon">
              <a:avLst/>
            </a:prstGeom>
            <a:blipFill>
              <a:blip r:embed="rId3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22548" name="Picture 2" descr="D:\新建文件夹\梁学仁 亚运会男子撑杆跳高冠军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34" y="2886"/>
              <a:ext cx="997" cy="979"/>
            </a:xfrm>
            <a:prstGeom prst="rect">
              <a:avLst/>
            </a:prstGeom>
            <a:noFill/>
            <a:ln w="9525" cap="flat" cmpd="sng">
              <a:solidFill>
                <a:srgbClr val="7030A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grpSp>
          <p:nvGrpSpPr>
            <p:cNvPr id="22553" name="组合 22552"/>
            <p:cNvGrpSpPr/>
            <p:nvPr/>
          </p:nvGrpSpPr>
          <p:grpSpPr>
            <a:xfrm>
              <a:off x="3742" y="1752"/>
              <a:ext cx="1633" cy="1093"/>
              <a:chOff x="3742" y="1752"/>
              <a:chExt cx="1633" cy="1093"/>
            </a:xfrm>
          </p:grpSpPr>
          <p:pic>
            <p:nvPicPr>
              <p:cNvPr id="22546" name="Picture 8" descr="D:\新建文件夹\郑幸娟  亚运会跳高冠军.jpg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742" y="1752"/>
                <a:ext cx="1633" cy="972"/>
              </a:xfrm>
              <a:prstGeom prst="rect">
                <a:avLst/>
              </a:prstGeom>
              <a:noFill/>
              <a:ln w="9525" cap="flat" cmpd="sng">
                <a:solidFill>
                  <a:srgbClr val="7030A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  <p:sp>
            <p:nvSpPr>
              <p:cNvPr id="22547" name="TextBox 9"/>
              <p:cNvSpPr txBox="1"/>
              <p:nvPr/>
            </p:nvSpPr>
            <p:spPr>
              <a:xfrm>
                <a:off x="3969" y="2614"/>
                <a:ext cx="1179" cy="23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dirty="0">
                    <a:latin typeface="Calibri" panose="020F0502020204030204" pitchFamily="34" charset="0"/>
                  </a:rPr>
                  <a:t>亚洲冠军郑幸娟</a:t>
                </a:r>
                <a:endParaRPr lang="en-US" altLang="zh-CN">
                  <a:latin typeface="Calibri" panose="020F0502020204030204" pitchFamily="34" charset="0"/>
                </a:endParaRPr>
              </a:p>
            </p:txBody>
          </p:sp>
        </p:grpSp>
        <p:pic>
          <p:nvPicPr>
            <p:cNvPr id="22544" name="Picture 6" descr="D:\新建文件夹\杨晓燕 亚运会帆船冠军.jp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13" y="2886"/>
              <a:ext cx="946" cy="985"/>
            </a:xfrm>
            <a:prstGeom prst="rect">
              <a:avLst/>
            </a:prstGeom>
            <a:noFill/>
            <a:ln w="9525" cap="flat" cmpd="sng">
              <a:solidFill>
                <a:srgbClr val="7030A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grpSp>
          <p:nvGrpSpPr>
            <p:cNvPr id="22551" name="组合 22550"/>
            <p:cNvGrpSpPr/>
            <p:nvPr/>
          </p:nvGrpSpPr>
          <p:grpSpPr>
            <a:xfrm>
              <a:off x="3515" y="527"/>
              <a:ext cx="1135" cy="1176"/>
              <a:chOff x="3334" y="572"/>
              <a:chExt cx="1180" cy="1162"/>
            </a:xfrm>
          </p:grpSpPr>
          <p:pic>
            <p:nvPicPr>
              <p:cNvPr id="22542" name="Picture 3" descr="D:\新建文件夹\林莉 女排奥运冠军.jpg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379" y="572"/>
                <a:ext cx="998" cy="981"/>
              </a:xfrm>
              <a:prstGeom prst="rect">
                <a:avLst/>
              </a:prstGeom>
              <a:noFill/>
              <a:ln w="9525" cap="flat" cmpd="sng">
                <a:solidFill>
                  <a:srgbClr val="7030A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  <p:sp>
            <p:nvSpPr>
              <p:cNvPr id="22543" name="TextBox 13"/>
              <p:cNvSpPr txBox="1"/>
              <p:nvPr/>
            </p:nvSpPr>
            <p:spPr>
              <a:xfrm>
                <a:off x="3334" y="1525"/>
                <a:ext cx="1180" cy="209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1600" dirty="0">
                    <a:latin typeface="Calibri" panose="020F0502020204030204" pitchFamily="34" charset="0"/>
                  </a:rPr>
                  <a:t>  奥运会冠军林莉</a:t>
                </a:r>
                <a:endParaRPr lang="en-US" altLang="zh-CN" sz="1600">
                  <a:latin typeface="Calibri" panose="020F0502020204030204" pitchFamily="34" charset="0"/>
                </a:endParaRPr>
              </a:p>
            </p:txBody>
          </p:sp>
        </p:grpSp>
      </p:grpSp>
      <p:grpSp>
        <p:nvGrpSpPr>
          <p:cNvPr id="22552" name="组合 22551"/>
          <p:cNvGrpSpPr/>
          <p:nvPr/>
        </p:nvGrpSpPr>
        <p:grpSpPr>
          <a:xfrm>
            <a:off x="7235825" y="836613"/>
            <a:ext cx="1727200" cy="1855787"/>
            <a:chOff x="4558" y="527"/>
            <a:chExt cx="1088" cy="1219"/>
          </a:xfrm>
        </p:grpSpPr>
        <p:pic>
          <p:nvPicPr>
            <p:cNvPr id="22540" name="Picture 4" descr="D:\新建文件夹\林琳 女排世锦赛冠军.jpg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604" y="527"/>
              <a:ext cx="887" cy="998"/>
            </a:xfrm>
            <a:prstGeom prst="rect">
              <a:avLst/>
            </a:prstGeom>
            <a:noFill/>
            <a:ln w="9525" cap="flat" cmpd="sng">
              <a:solidFill>
                <a:srgbClr val="7030A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2541" name="TextBox 14"/>
            <p:cNvSpPr txBox="1"/>
            <p:nvPr/>
          </p:nvSpPr>
          <p:spPr>
            <a:xfrm>
              <a:off x="4558" y="1525"/>
              <a:ext cx="1088" cy="221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latin typeface="Calibri" panose="020F0502020204030204" pitchFamily="34" charset="0"/>
                </a:rPr>
                <a:t>世锦赛冠军林琳</a:t>
              </a:r>
              <a:endParaRPr lang="en-US" altLang="zh-CN" sz="1600">
                <a:latin typeface="Calibri" panose="020F050202020403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3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" name="椭圆 28"/>
          <p:cNvSpPr/>
          <p:nvPr/>
        </p:nvSpPr>
        <p:spPr>
          <a:xfrm>
            <a:off x="179388" y="4221163"/>
            <a:ext cx="2879725" cy="2232025"/>
          </a:xfrm>
          <a:prstGeom prst="ellipse">
            <a:avLst/>
          </a:prstGeom>
          <a:blipFill>
            <a:blip r:embed="rId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323850" y="260350"/>
            <a:ext cx="2879725" cy="2160588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88" name="AutoShape 20">
            <a:hlinkClick r:id="rId3" action="ppaction://hlinksldjump"/>
          </p:cNvPr>
          <p:cNvSpPr>
            <a:spLocks noChangeArrowheads="1"/>
          </p:cNvSpPr>
          <p:nvPr/>
        </p:nvSpPr>
        <p:spPr bwMode="gray">
          <a:xfrm>
            <a:off x="3857625" y="1000125"/>
            <a:ext cx="4935538" cy="6683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92" name="AutoShape 24">
            <a:hlinkClick r:id="rId4" action="ppaction://hlinksldjump"/>
          </p:cNvPr>
          <p:cNvSpPr>
            <a:spLocks noChangeArrowheads="1"/>
          </p:cNvSpPr>
          <p:nvPr/>
        </p:nvSpPr>
        <p:spPr bwMode="gray">
          <a:xfrm>
            <a:off x="3924300" y="2133600"/>
            <a:ext cx="4824413" cy="6889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94" name="Oval 26"/>
          <p:cNvSpPr>
            <a:spLocks noChangeArrowheads="1"/>
          </p:cNvSpPr>
          <p:nvPr/>
        </p:nvSpPr>
        <p:spPr bwMode="gray">
          <a:xfrm>
            <a:off x="3779838" y="1268413"/>
            <a:ext cx="228600" cy="228600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E96E29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96" name="Oval 28"/>
          <p:cNvSpPr>
            <a:spLocks noChangeArrowheads="1"/>
          </p:cNvSpPr>
          <p:nvPr/>
        </p:nvSpPr>
        <p:spPr bwMode="gray">
          <a:xfrm>
            <a:off x="3851275" y="2349500"/>
            <a:ext cx="228600" cy="22860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800" name="AutoShape 32">
            <a:hlinkClick r:id="rId5" action="ppaction://hlinksldjump"/>
          </p:cNvPr>
          <p:cNvSpPr>
            <a:spLocks noChangeArrowheads="1"/>
          </p:cNvSpPr>
          <p:nvPr/>
        </p:nvSpPr>
        <p:spPr bwMode="gray">
          <a:xfrm>
            <a:off x="3924300" y="3213100"/>
            <a:ext cx="4824413" cy="6731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49" name="直接箭头连接符 48"/>
          <p:cNvCxnSpPr/>
          <p:nvPr/>
        </p:nvCxnSpPr>
        <p:spPr>
          <a:xfrm flipV="1">
            <a:off x="2627313" y="1484313"/>
            <a:ext cx="1081088" cy="1008063"/>
          </a:xfrm>
          <a:prstGeom prst="straightConnector1">
            <a:avLst/>
          </a:prstGeom>
          <a:ln w="50800">
            <a:solidFill>
              <a:srgbClr val="F2C10E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箭头连接符 52"/>
          <p:cNvCxnSpPr/>
          <p:nvPr/>
        </p:nvCxnSpPr>
        <p:spPr>
          <a:xfrm>
            <a:off x="2843213" y="3284538"/>
            <a:ext cx="931862" cy="306387"/>
          </a:xfrm>
          <a:prstGeom prst="straightConnector1">
            <a:avLst/>
          </a:prstGeom>
          <a:ln w="50800" cap="flat" cmpd="sng">
            <a:solidFill>
              <a:srgbClr val="F2C10E"/>
            </a:solidFill>
            <a:prstDash val="solid"/>
            <a:headEnd type="none" w="med" len="med"/>
            <a:tailEnd type="arrow" w="med" len="med"/>
          </a:ln>
        </p:spPr>
      </p:cxnSp>
      <p:cxnSp>
        <p:nvCxnSpPr>
          <p:cNvPr id="63" name="直接箭头连接符 62"/>
          <p:cNvCxnSpPr>
            <a:endCxn id="32796" idx="3"/>
          </p:cNvCxnSpPr>
          <p:nvPr/>
        </p:nvCxnSpPr>
        <p:spPr>
          <a:xfrm flipV="1">
            <a:off x="2700338" y="2544763"/>
            <a:ext cx="1185863" cy="379413"/>
          </a:xfrm>
          <a:prstGeom prst="straightConnector1">
            <a:avLst/>
          </a:prstGeom>
          <a:ln w="50800">
            <a:solidFill>
              <a:srgbClr val="F2C10E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924300" y="1052513"/>
            <a:ext cx="49291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Calibri" panose="020F0502020204030204" pitchFamily="34" charset="0"/>
              </a:rPr>
              <a:t>全国青少年校园足球特色学校</a:t>
            </a:r>
            <a:endParaRPr lang="en-US" altLang="zh-CN" sz="2800">
              <a:latin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214813" y="2214563"/>
            <a:ext cx="37861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Calibri" panose="020F0502020204030204" pitchFamily="34" charset="0"/>
              </a:rPr>
              <a:t>全国啦啦操实验学校</a:t>
            </a:r>
            <a:endParaRPr lang="en-US" altLang="zh-CN" sz="2800">
              <a:latin typeface="Calibri" panose="020F0502020204030204" pitchFamily="34" charset="0"/>
            </a:endParaRPr>
          </a:p>
        </p:txBody>
      </p:sp>
      <p:grpSp>
        <p:nvGrpSpPr>
          <p:cNvPr id="23566" name="组合 28"/>
          <p:cNvGrpSpPr/>
          <p:nvPr/>
        </p:nvGrpSpPr>
        <p:grpSpPr>
          <a:xfrm>
            <a:off x="468313" y="2133600"/>
            <a:ext cx="2312987" cy="2311400"/>
            <a:chOff x="304800" y="2128838"/>
            <a:chExt cx="2673350" cy="2671763"/>
          </a:xfrm>
        </p:grpSpPr>
        <p:sp>
          <p:nvSpPr>
            <p:cNvPr id="32779" name="Oval 11"/>
            <p:cNvSpPr>
              <a:spLocks noChangeArrowheads="1"/>
            </p:cNvSpPr>
            <p:nvPr/>
          </p:nvSpPr>
          <p:spPr bwMode="gray">
            <a:xfrm>
              <a:off x="304800" y="2128838"/>
              <a:ext cx="2673350" cy="2671763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780" name="Oval 12"/>
            <p:cNvSpPr>
              <a:spLocks noChangeArrowheads="1"/>
            </p:cNvSpPr>
            <p:nvPr/>
          </p:nvSpPr>
          <p:spPr bwMode="gray">
            <a:xfrm>
              <a:off x="481012" y="2301876"/>
              <a:ext cx="2319338" cy="232251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781" name="Oval 13"/>
            <p:cNvSpPr>
              <a:spLocks noChangeArrowheads="1"/>
            </p:cNvSpPr>
            <p:nvPr/>
          </p:nvSpPr>
          <p:spPr bwMode="gray">
            <a:xfrm>
              <a:off x="500062" y="2282826"/>
              <a:ext cx="2319338" cy="232092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576" name="Oval 14"/>
            <p:cNvSpPr/>
            <p:nvPr/>
          </p:nvSpPr>
          <p:spPr>
            <a:xfrm>
              <a:off x="595313" y="2419350"/>
              <a:ext cx="2090738" cy="2089151"/>
            </a:xfrm>
            <a:prstGeom prst="ellipse">
              <a:avLst/>
            </a:prstGeom>
            <a:solidFill>
              <a:srgbClr val="000000"/>
            </a:solidFill>
            <a:ln w="38100">
              <a:noFill/>
            </a:ln>
          </p:spPr>
          <p:txBody>
            <a:bodyPr anchor="ctr">
              <a:spAutoFit/>
            </a:bodyPr>
            <a:p>
              <a:endParaRPr lang="zh-CN" altLang="en-US" b="0" dirty="0">
                <a:latin typeface="Calibri" panose="020F0502020204030204" pitchFamily="34" charset="0"/>
              </a:endParaRPr>
            </a:p>
          </p:txBody>
        </p:sp>
        <p:sp>
          <p:nvSpPr>
            <p:cNvPr id="23577" name="Oval 15"/>
            <p:cNvSpPr/>
            <p:nvPr/>
          </p:nvSpPr>
          <p:spPr>
            <a:xfrm>
              <a:off x="628650" y="2452688"/>
              <a:ext cx="2025650" cy="2027238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p>
              <a:endParaRPr lang="zh-CN" altLang="en-US" b="0" dirty="0">
                <a:latin typeface="Calibri" panose="020F0502020204030204" pitchFamily="34" charset="0"/>
              </a:endParaRPr>
            </a:p>
          </p:txBody>
        </p:sp>
        <p:sp>
          <p:nvSpPr>
            <p:cNvPr id="23578" name="Oval 16"/>
            <p:cNvSpPr/>
            <p:nvPr/>
          </p:nvSpPr>
          <p:spPr>
            <a:xfrm>
              <a:off x="654050" y="2463800"/>
              <a:ext cx="1978025" cy="197802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p>
              <a:endParaRPr lang="zh-CN" altLang="en-US" b="0" dirty="0">
                <a:latin typeface="Calibri" panose="020F0502020204030204" pitchFamily="34" charset="0"/>
              </a:endParaRPr>
            </a:p>
          </p:txBody>
        </p:sp>
        <p:sp>
          <p:nvSpPr>
            <p:cNvPr id="23579" name="Oval 17"/>
            <p:cNvSpPr/>
            <p:nvPr/>
          </p:nvSpPr>
          <p:spPr>
            <a:xfrm>
              <a:off x="676275" y="2482850"/>
              <a:ext cx="1879600" cy="184785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p>
              <a:endParaRPr lang="zh-CN" altLang="en-US" b="0" dirty="0">
                <a:latin typeface="Calibri" panose="020F0502020204030204" pitchFamily="34" charset="0"/>
              </a:endParaRPr>
            </a:p>
          </p:txBody>
        </p:sp>
        <p:sp>
          <p:nvSpPr>
            <p:cNvPr id="23580" name="Oval 18"/>
            <p:cNvSpPr/>
            <p:nvPr/>
          </p:nvSpPr>
          <p:spPr>
            <a:xfrm>
              <a:off x="785813" y="2535238"/>
              <a:ext cx="1671638" cy="150018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p>
              <a:endParaRPr lang="zh-CN" altLang="en-US" b="0" dirty="0">
                <a:latin typeface="Calibri" panose="020F0502020204030204" pitchFamily="34" charset="0"/>
              </a:endParaRPr>
            </a:p>
          </p:txBody>
        </p:sp>
        <p:pic>
          <p:nvPicPr>
            <p:cNvPr id="23581" name="图片 10" descr="校标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5786" y="2571744"/>
              <a:ext cx="1714512" cy="171451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4" name="Oval 28"/>
          <p:cNvSpPr>
            <a:spLocks noChangeArrowheads="1"/>
          </p:cNvSpPr>
          <p:nvPr/>
        </p:nvSpPr>
        <p:spPr bwMode="gray">
          <a:xfrm>
            <a:off x="3786188" y="3500438"/>
            <a:ext cx="228600" cy="22860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" name="AutoShape 32">
            <a:hlinkClick r:id="rId5" action="ppaction://hlinksldjump"/>
          </p:cNvPr>
          <p:cNvSpPr>
            <a:spLocks noChangeArrowheads="1"/>
          </p:cNvSpPr>
          <p:nvPr/>
        </p:nvSpPr>
        <p:spPr bwMode="gray">
          <a:xfrm>
            <a:off x="3924300" y="4221163"/>
            <a:ext cx="4824413" cy="7921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37" name="直接箭头连接符 36"/>
          <p:cNvCxnSpPr>
            <a:endCxn id="40" idx="1"/>
          </p:cNvCxnSpPr>
          <p:nvPr/>
        </p:nvCxnSpPr>
        <p:spPr>
          <a:xfrm>
            <a:off x="2484438" y="4076700"/>
            <a:ext cx="1328737" cy="465138"/>
          </a:xfrm>
          <a:prstGeom prst="straightConnector1">
            <a:avLst/>
          </a:prstGeom>
          <a:ln w="50800" cap="flat" cmpd="sng">
            <a:solidFill>
              <a:srgbClr val="F2C10E"/>
            </a:solidFill>
            <a:prstDash val="solid"/>
            <a:headEnd type="none" w="med" len="med"/>
            <a:tailEnd type="arrow" w="med" len="med"/>
          </a:ln>
        </p:spPr>
      </p:cxnSp>
      <p:sp>
        <p:nvSpPr>
          <p:cNvPr id="40" name="Oval 28"/>
          <p:cNvSpPr>
            <a:spLocks noChangeArrowheads="1"/>
          </p:cNvSpPr>
          <p:nvPr/>
        </p:nvSpPr>
        <p:spPr bwMode="gray">
          <a:xfrm>
            <a:off x="3779838" y="4508500"/>
            <a:ext cx="228600" cy="22860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50" name="TextBox 40"/>
          <p:cNvSpPr txBox="1"/>
          <p:nvPr/>
        </p:nvSpPr>
        <p:spPr>
          <a:xfrm>
            <a:off x="4140200" y="3265488"/>
            <a:ext cx="46767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Calibri" panose="020F0502020204030204" pitchFamily="34" charset="0"/>
              </a:rPr>
              <a:t>全国啦啦操五星级俱乐部</a:t>
            </a:r>
            <a:endParaRPr lang="en-US" altLang="zh-CN" sz="2800">
              <a:latin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284663" y="4365625"/>
            <a:ext cx="38576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Calibri" panose="020F0502020204030204" pitchFamily="34" charset="0"/>
              </a:rPr>
              <a:t>全国啦啦操示范校</a:t>
            </a:r>
            <a:endParaRPr lang="en-US" altLang="zh-CN" sz="28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32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32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32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32788" grpId="0" animBg="1"/>
      <p:bldP spid="32792" grpId="0" animBg="1"/>
      <p:bldP spid="32794" grpId="0" animBg="1"/>
      <p:bldP spid="32796" grpId="0" animBg="1"/>
      <p:bldP spid="32800" grpId="0" animBg="1"/>
      <p:bldP spid="25" grpId="0"/>
      <p:bldP spid="26" grpId="0"/>
      <p:bldP spid="34" grpId="0" animBg="1"/>
      <p:bldP spid="36" grpId="0" animBg="1"/>
      <p:bldP spid="40" grpId="0" animBg="1"/>
      <p:bldP spid="18450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剪去单角的矩形 5"/>
          <p:cNvSpPr/>
          <p:nvPr/>
        </p:nvSpPr>
        <p:spPr>
          <a:xfrm>
            <a:off x="1308100" y="3933825"/>
            <a:ext cx="6359525" cy="1439863"/>
          </a:xfrm>
          <a:prstGeom prst="snip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剪去单角的矩形 6"/>
          <p:cNvSpPr/>
          <p:nvPr/>
        </p:nvSpPr>
        <p:spPr>
          <a:xfrm>
            <a:off x="1308100" y="2205038"/>
            <a:ext cx="6359525" cy="1439863"/>
          </a:xfrm>
          <a:prstGeom prst="snip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剪去单角的矩形 3"/>
          <p:cNvSpPr/>
          <p:nvPr/>
        </p:nvSpPr>
        <p:spPr>
          <a:xfrm>
            <a:off x="1331913" y="620713"/>
            <a:ext cx="6335713" cy="1295400"/>
          </a:xfrm>
          <a:prstGeom prst="snip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547813" y="549275"/>
            <a:ext cx="6553200" cy="5183188"/>
          </a:xfrm>
        </p:spPr>
        <p:txBody>
          <a:bodyPr vert="horz" lIns="91440" tIns="45720" rIns="91440" bIns="45720" rtlCol="0">
            <a:noAutofit/>
          </a:bodyPr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3600" b="1" dirty="0">
                <a:solidFill>
                  <a:srgbClr val="CC0000"/>
                </a:solidFill>
                <a:latin typeface="冬青黑体简体中文 W3"/>
                <a:ea typeface="冬青黑体简体中文 W3"/>
              </a:rPr>
              <a:t>一、与“激情”相遇</a:t>
            </a:r>
            <a:endParaRPr lang="en-US" altLang="en-US" sz="3600" b="1" dirty="0">
              <a:solidFill>
                <a:srgbClr val="CC0000"/>
              </a:solidFill>
              <a:latin typeface="冬青黑体简体中文 W3"/>
              <a:ea typeface="冬青黑体简体中文 W3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4000" b="1" dirty="0">
                <a:solidFill>
                  <a:srgbClr val="CC0000"/>
                </a:solidFill>
                <a:latin typeface="冬青黑体简体中文 W3"/>
                <a:ea typeface="冬青黑体简体中文 W3"/>
              </a:rPr>
              <a:t>   </a:t>
            </a:r>
            <a:r>
              <a:rPr lang="en-US" altLang="en-US" b="1" dirty="0">
                <a:solidFill>
                  <a:srgbClr val="CC0000"/>
                </a:solidFill>
                <a:latin typeface="冬青黑体简体中文 W3"/>
                <a:ea typeface="冬青黑体简体中文 W3"/>
              </a:rPr>
              <a:t>——发展的，才是最好的</a:t>
            </a:r>
            <a:endParaRPr lang="en-US" altLang="zh-CN" b="1" dirty="0">
              <a:solidFill>
                <a:srgbClr val="CC0000"/>
              </a:solidFill>
              <a:latin typeface="冬青黑体简体中文 W3"/>
              <a:ea typeface="冬青黑体简体中文 W3"/>
            </a:endParaRPr>
          </a:p>
          <a:p>
            <a:pPr marL="0" indent="0">
              <a:buFont typeface="Wingdings" panose="05000000000000000000" pitchFamily="2" charset="2"/>
              <a:buNone/>
            </a:pPr>
            <a:endParaRPr lang="en-US" altLang="zh-CN" sz="1800" b="1" dirty="0">
              <a:latin typeface="冬青黑体简体中文 W3"/>
              <a:ea typeface="冬青黑体简体中文 W3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3600" b="1" dirty="0">
                <a:latin typeface="冬青黑体简体中文 W3"/>
                <a:ea typeface="冬青黑体简体中文 W3"/>
              </a:rPr>
              <a:t>二、与“</a:t>
            </a:r>
            <a:r>
              <a:rPr lang="en-US" altLang="en-US" sz="3600" b="1" dirty="0">
                <a:solidFill>
                  <a:srgbClr val="912F8C"/>
                </a:solidFill>
                <a:latin typeface="冬青黑体简体中文 W3"/>
                <a:ea typeface="冬青黑体简体中文 W3"/>
              </a:rPr>
              <a:t>公益</a:t>
            </a:r>
            <a:r>
              <a:rPr lang="en-US" altLang="en-US" sz="3600" b="1" dirty="0">
                <a:latin typeface="冬青黑体简体中文 W3"/>
                <a:ea typeface="冬青黑体简体中文 W3"/>
              </a:rPr>
              <a:t>”相拥</a:t>
            </a:r>
            <a:endParaRPr lang="en-US" altLang="en-US" sz="3600" b="1" dirty="0">
              <a:latin typeface="冬青黑体简体中文 W3"/>
              <a:ea typeface="冬青黑体简体中文 W3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4000" b="1" dirty="0">
                <a:latin typeface="冬青黑体简体中文 W3"/>
                <a:ea typeface="冬青黑体简体中文 W3"/>
              </a:rPr>
              <a:t>    </a:t>
            </a:r>
            <a:r>
              <a:rPr lang="en-US" altLang="en-US" b="1" dirty="0">
                <a:latin typeface="冬青黑体简体中文 W3"/>
                <a:ea typeface="冬青黑体简体中文 W3"/>
              </a:rPr>
              <a:t>——温暖的，也是共振的</a:t>
            </a:r>
            <a:endParaRPr lang="en-US" altLang="zh-CN" b="1" dirty="0">
              <a:latin typeface="冬青黑体简体中文 W3"/>
              <a:ea typeface="冬青黑体简体中文 W3"/>
            </a:endParaRPr>
          </a:p>
          <a:p>
            <a:pPr marL="0" indent="0">
              <a:buFont typeface="Wingdings" panose="05000000000000000000" pitchFamily="2" charset="2"/>
              <a:buNone/>
            </a:pPr>
            <a:endParaRPr lang="en-US" altLang="en-US" sz="1800" dirty="0">
              <a:latin typeface="冬青黑体简体中文 W3"/>
              <a:ea typeface="冬青黑体简体中文 W3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3600" b="1" dirty="0">
                <a:latin typeface="冬青黑体简体中文 W3"/>
                <a:ea typeface="冬青黑体简体中文 W3"/>
              </a:rPr>
              <a:t>三、与“</a:t>
            </a:r>
            <a:r>
              <a:rPr lang="en-US" altLang="en-US" sz="3600" b="1" dirty="0">
                <a:solidFill>
                  <a:srgbClr val="912F8C"/>
                </a:solidFill>
                <a:latin typeface="冬青黑体简体中文 W3"/>
                <a:ea typeface="冬青黑体简体中文 W3"/>
              </a:rPr>
              <a:t>学科</a:t>
            </a:r>
            <a:r>
              <a:rPr lang="en-US" altLang="en-US" sz="3600" b="1" dirty="0">
                <a:latin typeface="冬青黑体简体中文 W3"/>
                <a:ea typeface="冬青黑体简体中文 W3"/>
              </a:rPr>
              <a:t>”相融</a:t>
            </a:r>
            <a:endParaRPr lang="en-US" altLang="en-US" sz="3600" b="1" dirty="0">
              <a:latin typeface="冬青黑体简体中文 W3"/>
              <a:ea typeface="冬青黑体简体中文 W3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4000" b="1" dirty="0">
                <a:latin typeface="冬青黑体简体中文 W3"/>
                <a:ea typeface="冬青黑体简体中文 W3"/>
              </a:rPr>
              <a:t>    </a:t>
            </a:r>
            <a:r>
              <a:rPr lang="en-US" altLang="en-US" b="1" dirty="0">
                <a:latin typeface="冬青黑体简体中文 W3"/>
                <a:ea typeface="冬青黑体简体中文 W3"/>
              </a:rPr>
              <a:t>——辐射的，也是未来的</a:t>
            </a:r>
            <a:r>
              <a:rPr lang="en-US" altLang="en-US" dirty="0">
                <a:latin typeface="冬青黑体简体中文 W3"/>
                <a:ea typeface="冬青黑体简体中文 W3"/>
              </a:rPr>
              <a:t> </a:t>
            </a:r>
            <a:endParaRPr lang="en-US" altLang="en-US" dirty="0">
              <a:latin typeface="冬青黑体简体中文 W3"/>
              <a:ea typeface="冬青黑体简体中文 W3"/>
            </a:endParaRPr>
          </a:p>
          <a:p>
            <a:pPr marL="0" indent="0">
              <a:buFont typeface="Wingdings" panose="05000000000000000000" pitchFamily="2" charset="2"/>
              <a:buChar char="Ø"/>
            </a:pPr>
            <a:endParaRPr lang="en-US" altLang="en-US" sz="4000" dirty="0">
              <a:latin typeface="冬青黑体简体中文 W3"/>
              <a:ea typeface="冬青黑体简体中文 W3"/>
            </a:endParaRPr>
          </a:p>
        </p:txBody>
      </p:sp>
      <p:pic>
        <p:nvPicPr>
          <p:cNvPr id="24582" name="图片 10" descr="校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188913"/>
            <a:ext cx="900112" cy="9001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charRg st="1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内容占位符 4"/>
          <p:cNvSpPr>
            <a:spLocks noGrp="1"/>
          </p:cNvSpPr>
          <p:nvPr>
            <p:ph/>
          </p:nvPr>
        </p:nvSpPr>
        <p:spPr>
          <a:xfrm>
            <a:off x="539750" y="-242887"/>
            <a:ext cx="7343775" cy="22764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2000" b="1" dirty="0">
                <a:solidFill>
                  <a:srgbClr val="FF0000"/>
                </a:solidFill>
                <a:latin typeface="冬青黑体简体中文 W6"/>
                <a:ea typeface="冬青黑体简体中文 W6"/>
              </a:rPr>
              <a:t>             </a:t>
            </a:r>
            <a:endParaRPr lang="en-US" altLang="zh-CN" sz="2000" b="1">
              <a:solidFill>
                <a:srgbClr val="FF0000"/>
              </a:solidFill>
              <a:latin typeface="冬青黑体简体中文 W3"/>
              <a:ea typeface="冬青黑体简体中文 W3"/>
            </a:endParaRPr>
          </a:p>
          <a:p>
            <a:pPr marL="0" indent="0" eaLnBrk="1" hangingPunct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altLang="zh-CN" b="1"/>
              <a:t> </a:t>
            </a:r>
            <a:r>
              <a:rPr lang="en-US" altLang="zh-CN" b="1">
                <a:solidFill>
                  <a:srgbClr val="FF0000"/>
                </a:solidFill>
              </a:rPr>
              <a:t>2014</a:t>
            </a:r>
            <a:r>
              <a:rPr lang="zh-CN" altLang="zh-CN" b="1" dirty="0">
                <a:solidFill>
                  <a:srgbClr val="FF0000"/>
                </a:solidFill>
              </a:rPr>
              <a:t>年</a:t>
            </a:r>
            <a:r>
              <a:rPr lang="zh-CN" altLang="en-US" b="1" dirty="0"/>
              <a:t>启动</a:t>
            </a:r>
            <a:r>
              <a:rPr lang="zh-CN" altLang="zh-CN" b="1" dirty="0"/>
              <a:t>校园啦啦操项目</a:t>
            </a:r>
            <a:endParaRPr lang="en-US" altLang="zh-CN" b="1"/>
          </a:p>
          <a:p>
            <a:pPr marL="0" indent="0" eaLnBrk="1" hangingPunct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zh-CN" altLang="en-US" b="1" dirty="0"/>
              <a:t> </a:t>
            </a:r>
            <a:r>
              <a:rPr lang="zh-CN" altLang="zh-CN" b="1" dirty="0">
                <a:solidFill>
                  <a:srgbClr val="FF0000"/>
                </a:solidFill>
              </a:rPr>
              <a:t>三年</a:t>
            </a:r>
            <a:r>
              <a:rPr lang="zh-CN" altLang="zh-CN" b="1" dirty="0"/>
              <a:t>来斩获</a:t>
            </a:r>
            <a:r>
              <a:rPr lang="en-US" altLang="zh-CN" b="1">
                <a:solidFill>
                  <a:srgbClr val="FF0000"/>
                </a:solidFill>
              </a:rPr>
              <a:t>17</a:t>
            </a:r>
            <a:r>
              <a:rPr lang="zh-CN" altLang="zh-CN" b="1" dirty="0">
                <a:solidFill>
                  <a:srgbClr val="FF0000"/>
                </a:solidFill>
              </a:rPr>
              <a:t>金</a:t>
            </a:r>
            <a:r>
              <a:rPr lang="en-US" altLang="zh-CN" b="1">
                <a:solidFill>
                  <a:srgbClr val="FF0000"/>
                </a:solidFill>
              </a:rPr>
              <a:t>2</a:t>
            </a:r>
            <a:r>
              <a:rPr lang="zh-CN" altLang="zh-CN" b="1" dirty="0">
                <a:solidFill>
                  <a:srgbClr val="FF0000"/>
                </a:solidFill>
              </a:rPr>
              <a:t>银</a:t>
            </a:r>
            <a:endParaRPr lang="en-US" altLang="zh-CN" b="1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altLang="zh-CN" b="1"/>
              <a:t> </a:t>
            </a:r>
            <a:r>
              <a:rPr lang="zh-CN" altLang="zh-CN" b="1" dirty="0">
                <a:solidFill>
                  <a:srgbClr val="FF0000"/>
                </a:solidFill>
              </a:rPr>
              <a:t>两次</a:t>
            </a:r>
            <a:r>
              <a:rPr lang="zh-CN" altLang="zh-CN" b="1" dirty="0"/>
              <a:t>获全国最佳创意奖</a:t>
            </a:r>
            <a:endParaRPr lang="en-US" altLang="zh-CN" b="1"/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2200" b="1"/>
              <a:t>      </a:t>
            </a:r>
            <a:endParaRPr lang="en-US" altLang="en-US" sz="2200" b="1" dirty="0"/>
          </a:p>
        </p:txBody>
      </p:sp>
      <p:sp>
        <p:nvSpPr>
          <p:cNvPr id="25611" name="矩形 16"/>
          <p:cNvSpPr/>
          <p:nvPr/>
        </p:nvSpPr>
        <p:spPr>
          <a:xfrm>
            <a:off x="611188" y="6308725"/>
            <a:ext cx="2032000" cy="3698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zh-CN" dirty="0">
                <a:latin typeface="Calibri" panose="020F0502020204030204" pitchFamily="34" charset="0"/>
              </a:rPr>
              <a:t>全国啦啦操</a:t>
            </a:r>
            <a:r>
              <a:rPr lang="zh-CN" altLang="en-US" dirty="0">
                <a:solidFill>
                  <a:srgbClr val="FF0000"/>
                </a:solidFill>
                <a:latin typeface="Calibri" panose="020F0502020204030204" pitchFamily="34" charset="0"/>
              </a:rPr>
              <a:t>锦标</a:t>
            </a:r>
            <a:r>
              <a:rPr lang="zh-CN" altLang="zh-CN" dirty="0">
                <a:solidFill>
                  <a:srgbClr val="FF0000"/>
                </a:solidFill>
                <a:latin typeface="Calibri" panose="020F0502020204030204" pitchFamily="34" charset="0"/>
              </a:rPr>
              <a:t>赛</a:t>
            </a:r>
            <a:endParaRPr lang="zh-CN" altLang="en-US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grpSp>
        <p:nvGrpSpPr>
          <p:cNvPr id="25617" name="组合 25616"/>
          <p:cNvGrpSpPr/>
          <p:nvPr/>
        </p:nvGrpSpPr>
        <p:grpSpPr>
          <a:xfrm>
            <a:off x="468313" y="2205038"/>
            <a:ext cx="8135937" cy="4103687"/>
            <a:chOff x="295" y="1389"/>
            <a:chExt cx="5125" cy="2585"/>
          </a:xfrm>
        </p:grpSpPr>
        <p:pic>
          <p:nvPicPr>
            <p:cNvPr id="25603" name="Picture 11" descr="F:\啦啦操论坛\赛事照片\创意赛.JPG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3833" y="2840"/>
              <a:ext cx="1587" cy="1134"/>
            </a:xfrm>
            <a:prstGeom prst="rect">
              <a:avLst/>
            </a:prstGeom>
            <a:noFill/>
            <a:ln w="9525" cap="flat" cmpd="sng">
              <a:solidFill>
                <a:srgbClr val="0070C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5604" name="Picture 12" descr="F:\啦啦操论坛\赛事照片\锦标赛.JP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95" y="2795"/>
              <a:ext cx="1587" cy="1134"/>
            </a:xfrm>
            <a:prstGeom prst="rect">
              <a:avLst/>
            </a:prstGeom>
            <a:noFill/>
            <a:ln w="9525" cap="flat" cmpd="sng">
              <a:solidFill>
                <a:srgbClr val="0070C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5605" name="Picture 13" descr="F:\啦啦操论坛\赛事照片\联赛.JP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95" y="1389"/>
              <a:ext cx="1587" cy="1134"/>
            </a:xfrm>
            <a:prstGeom prst="rect">
              <a:avLst/>
            </a:prstGeom>
            <a:noFill/>
            <a:ln w="9525" cap="flat" cmpd="sng">
              <a:solidFill>
                <a:srgbClr val="0070C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5606" name="Picture 14" descr="F:\啦啦操论坛\赛事照片\总决赛.jpg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064" y="1389"/>
              <a:ext cx="1587" cy="1134"/>
            </a:xfrm>
            <a:prstGeom prst="rect">
              <a:avLst/>
            </a:prstGeom>
            <a:noFill/>
            <a:ln w="9525" cap="flat" cmpd="sng">
              <a:solidFill>
                <a:srgbClr val="0070C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5607" name="Picture 15" descr="F:\啦啦操论坛\赛事照片\冠军赛.png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3833" y="1389"/>
              <a:ext cx="1587" cy="1134"/>
            </a:xfrm>
            <a:prstGeom prst="rect">
              <a:avLst/>
            </a:prstGeom>
            <a:noFill/>
            <a:ln w="9525" cap="flat" cmpd="sng">
              <a:solidFill>
                <a:srgbClr val="0070C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5608" name="矩形 13"/>
            <p:cNvSpPr/>
            <p:nvPr/>
          </p:nvSpPr>
          <p:spPr>
            <a:xfrm>
              <a:off x="3923" y="2523"/>
              <a:ext cx="1280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dirty="0">
                  <a:latin typeface="Calibri" panose="020F0502020204030204" pitchFamily="34" charset="0"/>
                </a:rPr>
                <a:t>全国啦啦操</a:t>
              </a:r>
              <a:r>
                <a:rPr lang="zh-CN" altLang="en-US" dirty="0">
                  <a:solidFill>
                    <a:srgbClr val="FF0000"/>
                  </a:solidFill>
                  <a:latin typeface="Calibri" panose="020F0502020204030204" pitchFamily="34" charset="0"/>
                </a:rPr>
                <a:t>冠军</a:t>
              </a:r>
              <a:r>
                <a:rPr lang="zh-CN" altLang="zh-CN" dirty="0">
                  <a:solidFill>
                    <a:srgbClr val="FF0000"/>
                  </a:solidFill>
                  <a:latin typeface="Calibri" panose="020F0502020204030204" pitchFamily="34" charset="0"/>
                </a:rPr>
                <a:t>赛</a:t>
              </a:r>
              <a:endParaRPr lang="zh-CN" altLang="en-US" dirty="0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5609" name="矩形 14"/>
            <p:cNvSpPr/>
            <p:nvPr/>
          </p:nvSpPr>
          <p:spPr>
            <a:xfrm>
              <a:off x="2239" y="2523"/>
              <a:ext cx="127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dirty="0">
                  <a:latin typeface="Calibri" panose="020F0502020204030204" pitchFamily="34" charset="0"/>
                </a:rPr>
                <a:t>全国啦啦操</a:t>
              </a:r>
              <a:r>
                <a:rPr lang="zh-CN" altLang="en-US" dirty="0">
                  <a:solidFill>
                    <a:srgbClr val="FF0000"/>
                  </a:solidFill>
                  <a:latin typeface="Calibri" panose="020F0502020204030204" pitchFamily="34" charset="0"/>
                </a:rPr>
                <a:t>总决</a:t>
              </a:r>
              <a:r>
                <a:rPr lang="zh-CN" altLang="zh-CN" dirty="0">
                  <a:solidFill>
                    <a:srgbClr val="FF0000"/>
                  </a:solidFill>
                  <a:latin typeface="Calibri" panose="020F0502020204030204" pitchFamily="34" charset="0"/>
                </a:rPr>
                <a:t>赛</a:t>
              </a:r>
              <a:endParaRPr lang="zh-CN" altLang="en-US" dirty="0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5610" name="矩形 15"/>
            <p:cNvSpPr/>
            <p:nvPr/>
          </p:nvSpPr>
          <p:spPr>
            <a:xfrm>
              <a:off x="521" y="2523"/>
              <a:ext cx="1135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dirty="0">
                  <a:latin typeface="Calibri" panose="020F0502020204030204" pitchFamily="34" charset="0"/>
                </a:rPr>
                <a:t>全国啦啦操</a:t>
              </a:r>
              <a:r>
                <a:rPr lang="zh-CN" altLang="zh-CN" dirty="0">
                  <a:solidFill>
                    <a:srgbClr val="FF0000"/>
                  </a:solidFill>
                  <a:latin typeface="Calibri" panose="020F0502020204030204" pitchFamily="34" charset="0"/>
                </a:rPr>
                <a:t>联赛</a:t>
              </a:r>
              <a:endParaRPr lang="zh-CN" altLang="en-US" dirty="0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25612" name="Picture 16" descr="F:\啦啦操论坛\赛事照片\创意2015.jpg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2064" y="2840"/>
              <a:ext cx="1587" cy="1134"/>
            </a:xfrm>
            <a:prstGeom prst="rect">
              <a:avLst/>
            </a:prstGeom>
            <a:noFill/>
            <a:ln w="9525" cap="flat" cmpd="sng">
              <a:solidFill>
                <a:srgbClr val="0070C0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25613" name="矩形 20"/>
          <p:cNvSpPr/>
          <p:nvPr/>
        </p:nvSpPr>
        <p:spPr>
          <a:xfrm>
            <a:off x="3419475" y="6308725"/>
            <a:ext cx="2025650" cy="366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zh-CN" dirty="0">
                <a:latin typeface="Calibri" panose="020F0502020204030204" pitchFamily="34" charset="0"/>
              </a:rPr>
              <a:t>全国啦啦操</a:t>
            </a:r>
            <a:r>
              <a:rPr lang="zh-CN" altLang="en-US" dirty="0">
                <a:solidFill>
                  <a:srgbClr val="FF0000"/>
                </a:solidFill>
                <a:latin typeface="Calibri" panose="020F0502020204030204" pitchFamily="34" charset="0"/>
              </a:rPr>
              <a:t>创意</a:t>
            </a:r>
            <a:r>
              <a:rPr lang="zh-CN" altLang="zh-CN" dirty="0">
                <a:solidFill>
                  <a:srgbClr val="FF0000"/>
                </a:solidFill>
                <a:latin typeface="Calibri" panose="020F0502020204030204" pitchFamily="34" charset="0"/>
              </a:rPr>
              <a:t>赛</a:t>
            </a:r>
            <a:endParaRPr lang="zh-CN" altLang="en-US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5615" name="矩形 25614"/>
          <p:cNvSpPr/>
          <p:nvPr/>
        </p:nvSpPr>
        <p:spPr>
          <a:xfrm>
            <a:off x="6300788" y="6302375"/>
            <a:ext cx="20256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zh-CN" dirty="0">
                <a:latin typeface="Calibri" panose="020F0502020204030204" pitchFamily="34" charset="0"/>
              </a:rPr>
              <a:t>全国啦啦操</a:t>
            </a:r>
            <a:r>
              <a:rPr lang="zh-CN" altLang="en-US" dirty="0">
                <a:solidFill>
                  <a:srgbClr val="FF0000"/>
                </a:solidFill>
                <a:latin typeface="Calibri" panose="020F0502020204030204" pitchFamily="34" charset="0"/>
              </a:rPr>
              <a:t>创意</a:t>
            </a:r>
            <a:r>
              <a:rPr lang="zh-CN" altLang="zh-CN" dirty="0">
                <a:solidFill>
                  <a:srgbClr val="FF0000"/>
                </a:solidFill>
                <a:latin typeface="Calibri" panose="020F0502020204030204" pitchFamily="34" charset="0"/>
              </a:rPr>
              <a:t>赛</a:t>
            </a:r>
            <a:endParaRPr lang="zh-CN" altLang="en-US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25616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5825" y="333375"/>
            <a:ext cx="1511300" cy="14017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7652" name="矩形 2"/>
          <p:cNvSpPr>
            <a:spLocks noChangeArrowheads="1"/>
          </p:cNvSpPr>
          <p:nvPr/>
        </p:nvSpPr>
        <p:spPr bwMode="auto">
          <a:xfrm>
            <a:off x="1042988" y="188913"/>
            <a:ext cx="7848600" cy="1187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2400" dirty="0">
                <a:latin typeface="宋体" panose="02010600030101010101" pitchFamily="2" charset="-122"/>
                <a:ea typeface="冬青黑体简体中文 W3"/>
              </a:rPr>
              <a:t>    学校组织体育教师、兼职教师、家长义工</a:t>
            </a:r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  <a:ea typeface="冬青黑体简体中文 W3"/>
              </a:rPr>
              <a:t>300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冬青黑体简体中文 W3"/>
              </a:rPr>
              <a:t>多</a:t>
            </a:r>
            <a:r>
              <a:rPr lang="zh-CN" altLang="en-US" sz="2400" dirty="0">
                <a:latin typeface="宋体" panose="02010600030101010101" pitchFamily="2" charset="-122"/>
                <a:ea typeface="冬青黑体简体中文 W3"/>
              </a:rPr>
              <a:t>人次参加啦啦操培训，经过选拔、考核，获得国家级裁判员、教练员专业资格证书的共有</a:t>
            </a:r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  <a:ea typeface="冬青黑体简体中文 W3"/>
              </a:rPr>
              <a:t>27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冬青黑体简体中文 W3"/>
              </a:rPr>
              <a:t>人次</a:t>
            </a:r>
            <a:r>
              <a:rPr lang="zh-CN" altLang="en-US" sz="2400" dirty="0">
                <a:latin typeface="宋体" panose="02010600030101010101" pitchFamily="2" charset="-122"/>
                <a:ea typeface="冬青黑体简体中文 W3"/>
              </a:rPr>
              <a:t>。</a:t>
            </a:r>
            <a:endParaRPr lang="zh-CN" altLang="en-US" sz="2400" dirty="0">
              <a:latin typeface="宋体" panose="02010600030101010101" pitchFamily="2" charset="-122"/>
              <a:ea typeface="冬青黑体简体中文 W3"/>
            </a:endParaRPr>
          </a:p>
        </p:txBody>
      </p:sp>
      <p:pic>
        <p:nvPicPr>
          <p:cNvPr id="26627" name="图片 10" descr="校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" y="142875"/>
            <a:ext cx="900113" cy="900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六边形 8"/>
          <p:cNvSpPr/>
          <p:nvPr/>
        </p:nvSpPr>
        <p:spPr>
          <a:xfrm>
            <a:off x="179388" y="2492375"/>
            <a:ext cx="2520950" cy="2160588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六边形 12"/>
          <p:cNvSpPr/>
          <p:nvPr/>
        </p:nvSpPr>
        <p:spPr>
          <a:xfrm>
            <a:off x="179388" y="4508500"/>
            <a:ext cx="2557463" cy="2016125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6636" name="组合 26635"/>
          <p:cNvGrpSpPr/>
          <p:nvPr/>
        </p:nvGrpSpPr>
        <p:grpSpPr>
          <a:xfrm>
            <a:off x="2124075" y="1484313"/>
            <a:ext cx="6624638" cy="5111750"/>
            <a:chOff x="1338" y="935"/>
            <a:chExt cx="4173" cy="3220"/>
          </a:xfrm>
        </p:grpSpPr>
        <p:sp>
          <p:nvSpPr>
            <p:cNvPr id="15" name="六边形 14"/>
            <p:cNvSpPr/>
            <p:nvPr/>
          </p:nvSpPr>
          <p:spPr>
            <a:xfrm>
              <a:off x="2653" y="2886"/>
              <a:ext cx="1588" cy="1269"/>
            </a:xfrm>
            <a:prstGeom prst="hexagon">
              <a:avLst/>
            </a:prstGeom>
            <a:blipFill>
              <a:blip r:embed="rId5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六边形 9"/>
            <p:cNvSpPr/>
            <p:nvPr/>
          </p:nvSpPr>
          <p:spPr>
            <a:xfrm>
              <a:off x="1338" y="935"/>
              <a:ext cx="1633" cy="1316"/>
            </a:xfrm>
            <a:prstGeom prst="hexagon">
              <a:avLst/>
            </a:prstGeom>
            <a:blipFill>
              <a:blip r:embed="rId6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六边形 10"/>
            <p:cNvSpPr/>
            <p:nvPr/>
          </p:nvSpPr>
          <p:spPr>
            <a:xfrm>
              <a:off x="3923" y="2251"/>
              <a:ext cx="1587" cy="1315"/>
            </a:xfrm>
            <a:prstGeom prst="hexagon">
              <a:avLst/>
            </a:prstGeom>
            <a:blipFill>
              <a:blip r:embed="rId7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1338" y="2251"/>
              <a:ext cx="1633" cy="1360"/>
            </a:xfrm>
            <a:prstGeom prst="hexagon">
              <a:avLst/>
            </a:prstGeom>
            <a:blipFill>
              <a:blip r:embed="rId8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2653" y="1570"/>
              <a:ext cx="1587" cy="1361"/>
            </a:xfrm>
            <a:prstGeom prst="hexagon">
              <a:avLst/>
            </a:prstGeom>
            <a:blipFill>
              <a:blip r:embed="rId9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六边形 15"/>
            <p:cNvSpPr/>
            <p:nvPr/>
          </p:nvSpPr>
          <p:spPr>
            <a:xfrm>
              <a:off x="3923" y="935"/>
              <a:ext cx="1588" cy="1315"/>
            </a:xfrm>
            <a:prstGeom prst="hexagon">
              <a:avLst/>
            </a:prstGeom>
            <a:blipFill>
              <a:blip r:embed="rId10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矩形 12"/>
          <p:cNvSpPr/>
          <p:nvPr/>
        </p:nvSpPr>
        <p:spPr>
          <a:xfrm>
            <a:off x="3563938" y="3284538"/>
            <a:ext cx="1831975" cy="5365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defTabSz="1244600">
              <a:lnSpc>
                <a:spcPct val="90000"/>
              </a:lnSpc>
              <a:spcAft>
                <a:spcPct val="35000"/>
              </a:spcAft>
            </a:pPr>
            <a:r>
              <a:rPr lang="zh-CN" alt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家长义工</a:t>
            </a:r>
            <a:endParaRPr lang="zh-CN" altLang="en-US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7651" name="矩形 13"/>
          <p:cNvSpPr/>
          <p:nvPr/>
        </p:nvSpPr>
        <p:spPr>
          <a:xfrm>
            <a:off x="3276600" y="1052513"/>
            <a:ext cx="2378075" cy="536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defTabSz="1244600">
              <a:lnSpc>
                <a:spcPct val="90000"/>
              </a:lnSpc>
              <a:spcAft>
                <a:spcPct val="35000"/>
              </a:spcAft>
            </a:pPr>
            <a:r>
              <a:rPr lang="zh-CN" alt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全校学生</a:t>
            </a:r>
            <a:endParaRPr lang="zh-CN" altLang="en-US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7652" name="矩形 14"/>
          <p:cNvSpPr/>
          <p:nvPr/>
        </p:nvSpPr>
        <p:spPr>
          <a:xfrm>
            <a:off x="323850" y="2781300"/>
            <a:ext cx="2160588" cy="479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defTabSz="1155700">
              <a:lnSpc>
                <a:spcPct val="90000"/>
              </a:lnSpc>
              <a:spcAft>
                <a:spcPct val="35000"/>
              </a:spcAft>
            </a:pPr>
            <a:r>
              <a:rPr lang="zh-CN" altLang="en-US" sz="2800" dirty="0">
                <a:solidFill>
                  <a:srgbClr val="FF0000"/>
                </a:solidFill>
                <a:latin typeface="Calibri" panose="020F0502020204030204" pitchFamily="34" charset="0"/>
              </a:rPr>
              <a:t>参赛代表队      </a:t>
            </a:r>
            <a:endParaRPr lang="zh-CN" altLang="en-US" sz="28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7653" name="矩形 15"/>
          <p:cNvSpPr/>
          <p:nvPr/>
        </p:nvSpPr>
        <p:spPr>
          <a:xfrm>
            <a:off x="3348038" y="4292600"/>
            <a:ext cx="3997325" cy="1347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889000">
              <a:lnSpc>
                <a:spcPct val="90000"/>
              </a:lnSpc>
              <a:spcAft>
                <a:spcPct val="35000"/>
              </a:spcAft>
            </a:pPr>
            <a:r>
              <a:rPr lang="zh-CN" altLang="en-US" sz="2400" dirty="0">
                <a:solidFill>
                  <a:srgbClr val="FF0000"/>
                </a:solidFill>
                <a:latin typeface="Calibri" panose="020F0502020204030204" pitchFamily="34" charset="0"/>
              </a:rPr>
              <a:t>教师参赛队</a:t>
            </a:r>
            <a:endParaRPr lang="en-US" altLang="zh-CN" sz="240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889000">
              <a:lnSpc>
                <a:spcPct val="90000"/>
              </a:lnSpc>
              <a:spcAft>
                <a:spcPct val="35000"/>
              </a:spcAft>
            </a:pPr>
            <a:r>
              <a:rPr lang="zh-CN" altLang="en-US" sz="2400" dirty="0">
                <a:solidFill>
                  <a:srgbClr val="FF0000"/>
                </a:solidFill>
                <a:latin typeface="Calibri" panose="020F0502020204030204" pitchFamily="34" charset="0"/>
              </a:rPr>
              <a:t>退休教师参赛队</a:t>
            </a:r>
            <a:endParaRPr lang="en-US" altLang="zh-CN" sz="240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889000">
              <a:lnSpc>
                <a:spcPct val="90000"/>
              </a:lnSpc>
              <a:spcAft>
                <a:spcPct val="35000"/>
              </a:spcAft>
            </a:pPr>
            <a:r>
              <a:rPr lang="zh-CN" altLang="en-US" sz="2400" dirty="0">
                <a:solidFill>
                  <a:srgbClr val="FF0000"/>
                </a:solidFill>
                <a:latin typeface="Calibri" panose="020F0502020204030204" pitchFamily="34" charset="0"/>
              </a:rPr>
              <a:t>家长义工参赛队</a:t>
            </a:r>
            <a:endParaRPr lang="zh-CN" altLang="en-US" sz="24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7654" name="矩形 16"/>
          <p:cNvSpPr/>
          <p:nvPr/>
        </p:nvSpPr>
        <p:spPr>
          <a:xfrm>
            <a:off x="3419475" y="2133600"/>
            <a:ext cx="2232025" cy="534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defTabSz="1066800">
              <a:lnSpc>
                <a:spcPct val="90000"/>
              </a:lnSpc>
              <a:spcAft>
                <a:spcPct val="35000"/>
              </a:spcAft>
            </a:pPr>
            <a:r>
              <a:rPr lang="zh-CN" alt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全体教职工</a:t>
            </a:r>
            <a:endParaRPr lang="zh-CN" altLang="en-US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27655" name="图片 10" descr="校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213" y="260350"/>
            <a:ext cx="1223962" cy="1223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对角圆角矩形 18"/>
          <p:cNvSpPr/>
          <p:nvPr/>
        </p:nvSpPr>
        <p:spPr>
          <a:xfrm>
            <a:off x="252413" y="2636838"/>
            <a:ext cx="2159000" cy="720725"/>
          </a:xfrm>
          <a:prstGeom prst="round2DiagRect">
            <a:avLst>
              <a:gd name="adj1" fmla="val 16667"/>
              <a:gd name="adj2" fmla="val 0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对角圆角矩形 19"/>
          <p:cNvSpPr/>
          <p:nvPr/>
        </p:nvSpPr>
        <p:spPr>
          <a:xfrm>
            <a:off x="3276600" y="981075"/>
            <a:ext cx="2374900" cy="647700"/>
          </a:xfrm>
          <a:prstGeom prst="round2DiagRect">
            <a:avLst>
              <a:gd name="adj1" fmla="val 16667"/>
              <a:gd name="adj2" fmla="val 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对角圆角矩形 20"/>
          <p:cNvSpPr/>
          <p:nvPr/>
        </p:nvSpPr>
        <p:spPr>
          <a:xfrm>
            <a:off x="3348038" y="2060575"/>
            <a:ext cx="2376488" cy="647700"/>
          </a:xfrm>
          <a:prstGeom prst="round2DiagRect">
            <a:avLst>
              <a:gd name="adj1" fmla="val 16667"/>
              <a:gd name="adj2" fmla="val 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对角圆角矩形 21"/>
          <p:cNvSpPr/>
          <p:nvPr/>
        </p:nvSpPr>
        <p:spPr>
          <a:xfrm>
            <a:off x="3348038" y="3284538"/>
            <a:ext cx="2376488" cy="576263"/>
          </a:xfrm>
          <a:prstGeom prst="round2DiagRect">
            <a:avLst>
              <a:gd name="adj1" fmla="val 16667"/>
              <a:gd name="adj2" fmla="val 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对角圆角矩形 22"/>
          <p:cNvSpPr/>
          <p:nvPr/>
        </p:nvSpPr>
        <p:spPr>
          <a:xfrm>
            <a:off x="3348038" y="4292600"/>
            <a:ext cx="2376488" cy="1368425"/>
          </a:xfrm>
          <a:prstGeom prst="round2DiagRect">
            <a:avLst>
              <a:gd name="adj1" fmla="val 16667"/>
              <a:gd name="adj2" fmla="val 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5" name="直接箭头连接符 24"/>
          <p:cNvCxnSpPr>
            <a:stCxn id="19" idx="0"/>
            <a:endCxn id="20" idx="2"/>
          </p:cNvCxnSpPr>
          <p:nvPr/>
        </p:nvCxnSpPr>
        <p:spPr>
          <a:xfrm flipV="1">
            <a:off x="2411413" y="1304925"/>
            <a:ext cx="865188" cy="16922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 flipV="1">
            <a:off x="2411413" y="2276475"/>
            <a:ext cx="865188" cy="7921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>
            <a:stCxn id="19" idx="0"/>
            <a:endCxn id="22" idx="2"/>
          </p:cNvCxnSpPr>
          <p:nvPr/>
        </p:nvCxnSpPr>
        <p:spPr>
          <a:xfrm>
            <a:off x="2411413" y="2997200"/>
            <a:ext cx="936625" cy="5762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19" idx="0"/>
            <a:endCxn id="23" idx="2"/>
          </p:cNvCxnSpPr>
          <p:nvPr/>
        </p:nvCxnSpPr>
        <p:spPr>
          <a:xfrm>
            <a:off x="2411413" y="2997200"/>
            <a:ext cx="936625" cy="197961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20" name="椭圆 119"/>
          <p:cNvSpPr/>
          <p:nvPr/>
        </p:nvSpPr>
        <p:spPr>
          <a:xfrm>
            <a:off x="250825" y="3573463"/>
            <a:ext cx="2305050" cy="17272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3" name="直接箭头连接符 122"/>
          <p:cNvCxnSpPr/>
          <p:nvPr/>
        </p:nvCxnSpPr>
        <p:spPr>
          <a:xfrm flipV="1">
            <a:off x="5651500" y="1341438"/>
            <a:ext cx="504825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5" name="直接箭头连接符 124"/>
          <p:cNvCxnSpPr/>
          <p:nvPr/>
        </p:nvCxnSpPr>
        <p:spPr>
          <a:xfrm flipV="1">
            <a:off x="5724525" y="4941888"/>
            <a:ext cx="50323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6" name="直接箭头连接符 125"/>
          <p:cNvCxnSpPr/>
          <p:nvPr/>
        </p:nvCxnSpPr>
        <p:spPr>
          <a:xfrm flipV="1">
            <a:off x="5724525" y="3573463"/>
            <a:ext cx="50323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7" name="直接箭头连接符 126"/>
          <p:cNvCxnSpPr/>
          <p:nvPr/>
        </p:nvCxnSpPr>
        <p:spPr>
          <a:xfrm flipV="1">
            <a:off x="5724525" y="2420938"/>
            <a:ext cx="50323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28" name="对角圆角矩形 127"/>
          <p:cNvSpPr/>
          <p:nvPr/>
        </p:nvSpPr>
        <p:spPr>
          <a:xfrm>
            <a:off x="6227763" y="620713"/>
            <a:ext cx="2016125" cy="1079500"/>
          </a:xfrm>
          <a:prstGeom prst="round2Diag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9" name="对角圆角矩形 128"/>
          <p:cNvSpPr/>
          <p:nvPr/>
        </p:nvSpPr>
        <p:spPr>
          <a:xfrm>
            <a:off x="6227763" y="1844675"/>
            <a:ext cx="2016125" cy="1152525"/>
          </a:xfrm>
          <a:prstGeom prst="round2Diag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0" name="对角圆角矩形 129"/>
          <p:cNvSpPr/>
          <p:nvPr/>
        </p:nvSpPr>
        <p:spPr>
          <a:xfrm>
            <a:off x="6227763" y="3141663"/>
            <a:ext cx="2016125" cy="1150938"/>
          </a:xfrm>
          <a:prstGeom prst="round2Diag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1" name="对角圆角矩形 130"/>
          <p:cNvSpPr/>
          <p:nvPr/>
        </p:nvSpPr>
        <p:spPr>
          <a:xfrm>
            <a:off x="6227763" y="4508500"/>
            <a:ext cx="2016125" cy="1152525"/>
          </a:xfrm>
          <a:prstGeom prst="round2Diag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animBg="1"/>
      <p:bldP spid="128" grpId="0" animBg="1"/>
      <p:bldP spid="129" grpId="0" animBg="1"/>
      <p:bldP spid="130" grpId="0" animBg="1"/>
      <p:bldP spid="1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89" name="矩形 28688"/>
          <p:cNvSpPr/>
          <p:nvPr/>
        </p:nvSpPr>
        <p:spPr>
          <a:xfrm>
            <a:off x="4932363" y="5949950"/>
            <a:ext cx="3887787" cy="50323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" name="八边形 23"/>
          <p:cNvSpPr/>
          <p:nvPr/>
        </p:nvSpPr>
        <p:spPr>
          <a:xfrm>
            <a:off x="252413" y="981075"/>
            <a:ext cx="2735263" cy="2259013"/>
          </a:xfrm>
          <a:prstGeom prst="octagon">
            <a:avLst/>
          </a:prstGeom>
          <a:blipFill>
            <a:blip r:embed="rId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4716463" y="260350"/>
            <a:ext cx="2016125" cy="2232025"/>
          </a:xfrm>
          <a:prstGeom prst="round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剪去同侧角的矩形 16"/>
          <p:cNvSpPr/>
          <p:nvPr/>
        </p:nvSpPr>
        <p:spPr>
          <a:xfrm>
            <a:off x="4716463" y="3357563"/>
            <a:ext cx="1943100" cy="2519363"/>
          </a:xfrm>
          <a:prstGeom prst="snip2Same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875463" y="3286125"/>
            <a:ext cx="1944688" cy="115093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剪去同侧角的矩形 9"/>
          <p:cNvSpPr/>
          <p:nvPr/>
        </p:nvSpPr>
        <p:spPr>
          <a:xfrm>
            <a:off x="6875463" y="4508500"/>
            <a:ext cx="1944688" cy="1366838"/>
          </a:xfrm>
          <a:prstGeom prst="snip2Same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对角圆角矩形 12"/>
          <p:cNvSpPr/>
          <p:nvPr/>
        </p:nvSpPr>
        <p:spPr>
          <a:xfrm>
            <a:off x="6875463" y="188913"/>
            <a:ext cx="1944688" cy="2303463"/>
          </a:xfrm>
          <a:prstGeom prst="round2Diag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八边形 19"/>
          <p:cNvSpPr/>
          <p:nvPr/>
        </p:nvSpPr>
        <p:spPr>
          <a:xfrm>
            <a:off x="250825" y="4149725"/>
            <a:ext cx="2951163" cy="2447925"/>
          </a:xfrm>
          <a:prstGeom prst="octagon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八边形 22"/>
          <p:cNvSpPr/>
          <p:nvPr/>
        </p:nvSpPr>
        <p:spPr>
          <a:xfrm>
            <a:off x="1835150" y="2349500"/>
            <a:ext cx="2592388" cy="2305050"/>
          </a:xfrm>
          <a:prstGeom prst="octagon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686" name="矩形 28685"/>
          <p:cNvSpPr/>
          <p:nvPr/>
        </p:nvSpPr>
        <p:spPr>
          <a:xfrm>
            <a:off x="395288" y="333375"/>
            <a:ext cx="4021137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0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</a:rPr>
              <a:t>一年级新生啦啦操训练周</a:t>
            </a:r>
            <a:endParaRPr lang="zh-CN" altLang="en-US" sz="3600">
              <a:ln w="0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8687" name="矩形 28686"/>
          <p:cNvSpPr/>
          <p:nvPr/>
        </p:nvSpPr>
        <p:spPr>
          <a:xfrm>
            <a:off x="4932363" y="2565400"/>
            <a:ext cx="35274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</a:rPr>
              <a:t>全体教职工啦啦操训练</a:t>
            </a:r>
            <a:endParaRPr lang="zh-CN" altLang="en-US" sz="3600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8688" name="矩形 28687"/>
          <p:cNvSpPr/>
          <p:nvPr/>
        </p:nvSpPr>
        <p:spPr>
          <a:xfrm>
            <a:off x="4932363" y="6021388"/>
            <a:ext cx="374491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800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</a:rPr>
              <a:t>家长义工啦啦操训练</a:t>
            </a:r>
            <a:endParaRPr lang="zh-CN" altLang="en-US" sz="2800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Box 2"/>
          <p:cNvSpPr txBox="1"/>
          <p:nvPr/>
        </p:nvSpPr>
        <p:spPr>
          <a:xfrm>
            <a:off x="1260475" y="117475"/>
            <a:ext cx="7056438" cy="6477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 “</a:t>
            </a:r>
            <a:r>
              <a:rPr lang="zh-CN" altLang="en-US" sz="28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班班不一般</a:t>
            </a:r>
            <a:r>
              <a:rPr lang="zh-CN" altLang="en-US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”主题式班级啦啦操比赛</a:t>
            </a:r>
            <a:endParaRPr lang="zh-CN" altLang="en-US" sz="2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29699" name="Picture 11" descr="D:\新建文件夹\啦啦操比赛 2016.6.13\DSC0763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3575" y="2781300"/>
            <a:ext cx="2592388" cy="1792288"/>
          </a:xfrm>
          <a:prstGeom prst="rect">
            <a:avLst/>
          </a:prstGeom>
          <a:noFill/>
          <a:ln w="25400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9700" name="Picture 3" descr="D:\新建文件夹\啦啦操比赛 2014.12.18\DSC034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575" y="4724400"/>
            <a:ext cx="2592388" cy="1863725"/>
          </a:xfrm>
          <a:prstGeom prst="rect">
            <a:avLst/>
          </a:prstGeom>
          <a:noFill/>
          <a:ln w="2540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9701" name="Picture 5" descr="D:\新建文件夹\啦啦操比赛 2016.6.13\DSC077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513" y="2781300"/>
            <a:ext cx="2514600" cy="1800225"/>
          </a:xfrm>
          <a:prstGeom prst="rect">
            <a:avLst/>
          </a:prstGeom>
          <a:noFill/>
          <a:ln w="25400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9702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4724400"/>
            <a:ext cx="2519363" cy="1866900"/>
          </a:xfrm>
          <a:prstGeom prst="rect">
            <a:avLst/>
          </a:prstGeom>
          <a:noFill/>
          <a:ln w="2540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9703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425" y="2781300"/>
            <a:ext cx="2519363" cy="1800225"/>
          </a:xfrm>
          <a:prstGeom prst="rect">
            <a:avLst/>
          </a:prstGeom>
          <a:noFill/>
          <a:ln w="25400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9704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0425" y="4724400"/>
            <a:ext cx="2519363" cy="1873250"/>
          </a:xfrm>
          <a:prstGeom prst="rect">
            <a:avLst/>
          </a:prstGeom>
          <a:noFill/>
          <a:ln w="2540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9705" name="Picture 3" descr="G:\啦啦操\第41届运动会截图\城小啦啦操1_20171213195647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3575" y="979488"/>
            <a:ext cx="2592388" cy="1657350"/>
          </a:xfrm>
          <a:prstGeom prst="rect">
            <a:avLst/>
          </a:prstGeom>
          <a:noFill/>
          <a:ln w="25400" cap="flat" cmpd="sng">
            <a:solidFill>
              <a:srgbClr val="456A1C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9706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9750" y="979488"/>
            <a:ext cx="2447925" cy="1657350"/>
          </a:xfrm>
          <a:prstGeom prst="rect">
            <a:avLst/>
          </a:prstGeom>
          <a:noFill/>
          <a:ln w="25400" cap="flat" cmpd="sng">
            <a:solidFill>
              <a:srgbClr val="456A1C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9707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0425" y="979488"/>
            <a:ext cx="2519363" cy="1657350"/>
          </a:xfrm>
          <a:prstGeom prst="rect">
            <a:avLst/>
          </a:prstGeom>
          <a:noFill/>
          <a:ln w="25400" cap="flat" cmpd="sng">
            <a:solidFill>
              <a:srgbClr val="456A1C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" name="六边形 24"/>
          <p:cNvSpPr/>
          <p:nvPr/>
        </p:nvSpPr>
        <p:spPr>
          <a:xfrm>
            <a:off x="3059113" y="4581525"/>
            <a:ext cx="2592388" cy="2133600"/>
          </a:xfrm>
          <a:prstGeom prst="hexagon">
            <a:avLst/>
          </a:prstGeom>
          <a:blipFill>
            <a:blip r:embed="rId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25" name="TextBox 8"/>
          <p:cNvSpPr txBox="1"/>
          <p:nvPr/>
        </p:nvSpPr>
        <p:spPr>
          <a:xfrm>
            <a:off x="4175125" y="1352550"/>
            <a:ext cx="10795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Calibri" panose="020F0502020204030204" pitchFamily="34" charset="0"/>
              </a:rPr>
              <a:t>芭蕾舞</a:t>
            </a:r>
            <a:endParaRPr lang="zh-CN" altLang="en-US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六边形 16"/>
          <p:cNvSpPr/>
          <p:nvPr/>
        </p:nvSpPr>
        <p:spPr>
          <a:xfrm>
            <a:off x="468313" y="3500438"/>
            <a:ext cx="2805113" cy="2162175"/>
          </a:xfrm>
          <a:prstGeom prst="hexagon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六边形 17"/>
          <p:cNvSpPr/>
          <p:nvPr/>
        </p:nvSpPr>
        <p:spPr>
          <a:xfrm>
            <a:off x="250825" y="1196975"/>
            <a:ext cx="3021013" cy="2087563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30" name="六边形 21" descr="福州市第一届校园足球文化中小学啦啦操锦标赛，城小代表队荣获特等奖1_爱奇艺"/>
          <p:cNvSpPr/>
          <p:nvPr/>
        </p:nvSpPr>
        <p:spPr>
          <a:xfrm>
            <a:off x="5508625" y="3500438"/>
            <a:ext cx="3097213" cy="2160587"/>
          </a:xfrm>
          <a:prstGeom prst="hexagon">
            <a:avLst>
              <a:gd name="adj" fmla="val 34212"/>
              <a:gd name="vf" fmla="val 115470"/>
            </a:avLst>
          </a:prstGeom>
          <a:blipFill rotWithShape="1">
            <a:blip r:embed="rId4"/>
            <a:stretch>
              <a:fillRect/>
            </a:stretch>
          </a:blipFill>
          <a:ln w="25400" cap="flat" cmpd="sng">
            <a:solidFill>
              <a:srgbClr val="385D8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b="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23" name="六边形 22"/>
          <p:cNvSpPr/>
          <p:nvPr/>
        </p:nvSpPr>
        <p:spPr>
          <a:xfrm>
            <a:off x="5508625" y="1196975"/>
            <a:ext cx="3238500" cy="2160588"/>
          </a:xfrm>
          <a:prstGeom prst="hexagon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六边形 23"/>
          <p:cNvSpPr/>
          <p:nvPr/>
        </p:nvSpPr>
        <p:spPr>
          <a:xfrm>
            <a:off x="2771775" y="2349500"/>
            <a:ext cx="3240088" cy="2159000"/>
          </a:xfrm>
          <a:prstGeom prst="hexagon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六边形 25"/>
          <p:cNvSpPr/>
          <p:nvPr/>
        </p:nvSpPr>
        <p:spPr>
          <a:xfrm>
            <a:off x="2843213" y="115888"/>
            <a:ext cx="3095625" cy="2160588"/>
          </a:xfrm>
          <a:prstGeom prst="hexagon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6" name="Picture 6" descr="D:\新建文件夹\发展的\第41届运动会\学生.jpg"/>
          <p:cNvPicPr/>
          <p:nvPr/>
        </p:nvPicPr>
        <p:blipFill>
          <a:blip r:embed="rId1"/>
          <a:srcRect t="23827" r="8888" b="20573"/>
          <a:stretch>
            <a:fillRect/>
          </a:stretch>
        </p:blipFill>
        <p:spPr>
          <a:xfrm>
            <a:off x="3059113" y="1270000"/>
            <a:ext cx="2881312" cy="2159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7" name="Picture 5" descr="D:\新建文件夹\发展的\第41届运动会\老师.jpg"/>
          <p:cNvPicPr/>
          <p:nvPr/>
        </p:nvPicPr>
        <p:blipFill>
          <a:blip r:embed="rId2"/>
          <a:srcRect t="5444" b="29195"/>
          <a:stretch>
            <a:fillRect/>
          </a:stretch>
        </p:blipFill>
        <p:spPr>
          <a:xfrm>
            <a:off x="6072188" y="3571875"/>
            <a:ext cx="2879725" cy="2160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8" name="Picture 4" descr="D:\新建文件夹\发展的\第41届运动会\家长.jpg"/>
          <p:cNvPicPr/>
          <p:nvPr/>
        </p:nvPicPr>
        <p:blipFill>
          <a:blip r:embed="rId3"/>
          <a:srcRect t="17538" b="25899"/>
          <a:stretch>
            <a:fillRect/>
          </a:stretch>
        </p:blipFill>
        <p:spPr>
          <a:xfrm>
            <a:off x="3121025" y="3571875"/>
            <a:ext cx="2879725" cy="2160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9" name="TextBox 10"/>
          <p:cNvSpPr txBox="1"/>
          <p:nvPr/>
        </p:nvSpPr>
        <p:spPr>
          <a:xfrm>
            <a:off x="1692275" y="260350"/>
            <a:ext cx="57610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学校</a:t>
            </a:r>
            <a:r>
              <a:rPr lang="zh-CN" altLang="en-US" sz="3600" dirty="0">
                <a:solidFill>
                  <a:srgbClr val="CC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啦啦操</a:t>
            </a:r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主题田径运动会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1750" name="Picture 2" descr="G:\啦啦操论坛\微信图片_20171220212819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252413" y="3652838"/>
            <a:ext cx="2773362" cy="2079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1" name="Picture 3" descr="G:\啦啦操论坛\微信图片_20171220212808.png"/>
          <p:cNvPicPr/>
          <p:nvPr/>
        </p:nvPicPr>
        <p:blipFill>
          <a:blip r:embed="rId5"/>
          <a:stretch>
            <a:fillRect/>
          </a:stretch>
        </p:blipFill>
        <p:spPr>
          <a:xfrm>
            <a:off x="6072188" y="1268413"/>
            <a:ext cx="2879725" cy="2160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2" name="Picture 4" descr="G:\啦啦操论坛\微信图片_20171220212816.png"/>
          <p:cNvPicPr/>
          <p:nvPr/>
        </p:nvPicPr>
        <p:blipFill>
          <a:blip r:embed="rId6"/>
          <a:stretch>
            <a:fillRect/>
          </a:stretch>
        </p:blipFill>
        <p:spPr>
          <a:xfrm>
            <a:off x="250825" y="1270000"/>
            <a:ext cx="2735263" cy="215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矩形 2"/>
          <p:cNvSpPr/>
          <p:nvPr/>
        </p:nvSpPr>
        <p:spPr>
          <a:xfrm>
            <a:off x="3718560" y="231458"/>
            <a:ext cx="1706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看台啦啦操</a:t>
            </a:r>
            <a:endParaRPr lang="zh-CN" altLang="en-US" sz="2400" dirty="0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2771" name="Picture 2" descr="G:\啦啦操论坛\微信图片_20171220212828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0063" y="692150"/>
            <a:ext cx="2898775" cy="1728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2" name="Picture 3" descr="G:\啦啦操论坛\微信图片_201712202128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063" y="2492375"/>
            <a:ext cx="2913062" cy="144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88" y="692150"/>
            <a:ext cx="4608512" cy="3241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4" name="Picture 4" descr="G:\啦啦操论坛\微信图片_2017122021282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4005263"/>
            <a:ext cx="3889375" cy="2346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5" name="Picture 2" descr="C:\Users\潘\Desktop\1.jpg"/>
          <p:cNvPicPr>
            <a:picLocks noChangeAspect="1"/>
          </p:cNvPicPr>
          <p:nvPr/>
        </p:nvPicPr>
        <p:blipFill>
          <a:blip r:embed="rId5"/>
          <a:srcRect b="16554"/>
          <a:stretch>
            <a:fillRect/>
          </a:stretch>
        </p:blipFill>
        <p:spPr>
          <a:xfrm>
            <a:off x="611188" y="4005263"/>
            <a:ext cx="3840162" cy="2403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Picture 5" descr="F:\何景\微信平台公众\2017-2018\追风少年领“操”启航，雏鹰展翅舞动梦想\微信图片_2017120622145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0425" y="692150"/>
            <a:ext cx="2519363" cy="1728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矩形 2"/>
          <p:cNvSpPr/>
          <p:nvPr/>
        </p:nvSpPr>
        <p:spPr>
          <a:xfrm>
            <a:off x="3925571" y="231458"/>
            <a:ext cx="1706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1">
            <a:spAutoFit/>
          </a:bodyPr>
          <a:p>
            <a:pPr algn="ctr"/>
            <a:r>
              <a:rPr lang="zh-CN" altLang="en-US" sz="2400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快闪啦啦操</a:t>
            </a:r>
            <a:endParaRPr lang="zh-CN" altLang="en-US" sz="2400" dirty="0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3796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425" y="2492375"/>
            <a:ext cx="2551113" cy="1655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7" name="Picture 7" descr="C:\Users\Administrator\Desktop\提线木偶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400" y="4221163"/>
            <a:ext cx="2659063" cy="1728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8" name="Picture 8" descr="F:\啦啦操\追风少年领“操”启航，雏鹰展翅舞动梦想\DSC0222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188" y="836613"/>
            <a:ext cx="5113337" cy="32369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9" name="Picture 2" descr="F:\2014-2016城小文件\2016.6.01快闪\DSC0060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188" y="4221163"/>
            <a:ext cx="2665412" cy="1871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800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9475" y="4221163"/>
            <a:ext cx="2376488" cy="1800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剪去单角的矩形 5"/>
          <p:cNvSpPr/>
          <p:nvPr/>
        </p:nvSpPr>
        <p:spPr>
          <a:xfrm>
            <a:off x="1308100" y="3933825"/>
            <a:ext cx="6143625" cy="1439863"/>
          </a:xfrm>
          <a:prstGeom prst="snip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剪去单角的矩形 6"/>
          <p:cNvSpPr/>
          <p:nvPr/>
        </p:nvSpPr>
        <p:spPr>
          <a:xfrm>
            <a:off x="1308100" y="2205038"/>
            <a:ext cx="6143625" cy="1439863"/>
          </a:xfrm>
          <a:prstGeom prst="snip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剪去单角的矩形 3"/>
          <p:cNvSpPr/>
          <p:nvPr/>
        </p:nvSpPr>
        <p:spPr>
          <a:xfrm>
            <a:off x="1331913" y="620713"/>
            <a:ext cx="6143625" cy="1295400"/>
          </a:xfrm>
          <a:prstGeom prst="snip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4294967295"/>
          </p:nvPr>
        </p:nvSpPr>
        <p:spPr>
          <a:xfrm>
            <a:off x="1476375" y="549275"/>
            <a:ext cx="6746875" cy="3925888"/>
          </a:xfrm>
          <a:prstGeom prst="rect">
            <a:avLst/>
          </a:prstGeom>
        </p:spPr>
        <p:txBody>
          <a:bodyPr>
            <a:noAutofit/>
          </a:bodyPr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3600" b="1" dirty="0">
                <a:latin typeface="冬青黑体简体中文 W3"/>
                <a:ea typeface="冬青黑体简体中文 W3"/>
              </a:rPr>
              <a:t>一、与“</a:t>
            </a:r>
            <a:r>
              <a:rPr lang="en-US" altLang="en-US" sz="3600" b="1" dirty="0">
                <a:solidFill>
                  <a:srgbClr val="912F8C"/>
                </a:solidFill>
                <a:latin typeface="冬青黑体简体中文 W3"/>
                <a:ea typeface="冬青黑体简体中文 W3"/>
              </a:rPr>
              <a:t>激情</a:t>
            </a:r>
            <a:r>
              <a:rPr lang="en-US" altLang="en-US" sz="3600" b="1" dirty="0">
                <a:latin typeface="冬青黑体简体中文 W3"/>
                <a:ea typeface="冬青黑体简体中文 W3"/>
              </a:rPr>
              <a:t>”相遇</a:t>
            </a:r>
            <a:endParaRPr lang="en-US" altLang="en-US" sz="3600" b="1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4000" b="1" dirty="0">
                <a:latin typeface="冬青黑体简体中文 W3"/>
                <a:ea typeface="冬青黑体简体中文 W3"/>
              </a:rPr>
              <a:t>    </a:t>
            </a:r>
            <a:r>
              <a:rPr lang="en-US" altLang="en-US" b="1" dirty="0">
                <a:latin typeface="冬青黑体简体中文 W3"/>
                <a:ea typeface="冬青黑体简体中文 W3"/>
              </a:rPr>
              <a:t>——发展的，才是最好的</a:t>
            </a:r>
            <a:endParaRPr lang="en-US" altLang="zh-CN" b="1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zh-CN" sz="1800" b="1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3600" b="1" dirty="0">
                <a:solidFill>
                  <a:srgbClr val="CC0000"/>
                </a:solidFill>
                <a:latin typeface="冬青黑体简体中文 W3"/>
                <a:ea typeface="冬青黑体简体中文 W3"/>
              </a:rPr>
              <a:t>二、与“公益”相拥</a:t>
            </a:r>
            <a:endParaRPr lang="en-US" altLang="en-US" sz="3600" b="1" dirty="0">
              <a:solidFill>
                <a:srgbClr val="CC0000"/>
              </a:solidFill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4000" b="1" dirty="0">
                <a:solidFill>
                  <a:srgbClr val="CC0000"/>
                </a:solidFill>
                <a:latin typeface="冬青黑体简体中文 W3"/>
                <a:ea typeface="冬青黑体简体中文 W3"/>
              </a:rPr>
              <a:t>    </a:t>
            </a:r>
            <a:r>
              <a:rPr lang="en-US" altLang="en-US" b="1" dirty="0">
                <a:solidFill>
                  <a:srgbClr val="CC0000"/>
                </a:solidFill>
                <a:latin typeface="冬青黑体简体中文 W3"/>
                <a:ea typeface="冬青黑体简体中文 W3"/>
              </a:rPr>
              <a:t>——温暖的，也是共振的</a:t>
            </a:r>
            <a:endParaRPr lang="en-US" altLang="zh-CN" b="1" dirty="0">
              <a:solidFill>
                <a:srgbClr val="CC0000"/>
              </a:solidFill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en-US" sz="1800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3600" b="1" dirty="0">
                <a:latin typeface="冬青黑体简体中文 W3"/>
                <a:ea typeface="冬青黑体简体中文 W3"/>
              </a:rPr>
              <a:t>三、与“</a:t>
            </a:r>
            <a:r>
              <a:rPr lang="en-US" altLang="en-US" sz="3600" b="1" dirty="0">
                <a:solidFill>
                  <a:srgbClr val="912F8C"/>
                </a:solidFill>
                <a:latin typeface="冬青黑体简体中文 W3"/>
                <a:ea typeface="冬青黑体简体中文 W3"/>
              </a:rPr>
              <a:t>学科</a:t>
            </a:r>
            <a:r>
              <a:rPr lang="en-US" altLang="en-US" sz="3600" b="1" dirty="0">
                <a:latin typeface="冬青黑体简体中文 W3"/>
                <a:ea typeface="冬青黑体简体中文 W3"/>
              </a:rPr>
              <a:t>”相融</a:t>
            </a:r>
            <a:endParaRPr lang="en-US" altLang="en-US" sz="3600" b="1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4000" b="1" dirty="0">
                <a:latin typeface="冬青黑体简体中文 W3"/>
                <a:ea typeface="冬青黑体简体中文 W3"/>
              </a:rPr>
              <a:t>    </a:t>
            </a:r>
            <a:r>
              <a:rPr lang="en-US" altLang="en-US" b="1" dirty="0">
                <a:latin typeface="冬青黑体简体中文 W3"/>
                <a:ea typeface="冬青黑体简体中文 W3"/>
              </a:rPr>
              <a:t>——辐射的，也是未来的</a:t>
            </a:r>
            <a:r>
              <a:rPr lang="en-US" altLang="en-US" dirty="0">
                <a:latin typeface="冬青黑体简体中文 W3"/>
                <a:ea typeface="冬青黑体简体中文 W3"/>
              </a:rPr>
              <a:t> </a:t>
            </a:r>
            <a:endParaRPr lang="en-US" altLang="en-US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Char char="Ø"/>
            </a:pPr>
            <a:endParaRPr lang="en-US" altLang="en-US" sz="4000" dirty="0">
              <a:latin typeface="冬青黑体简体中文 W3"/>
              <a:ea typeface="冬青黑体简体中文 W3"/>
            </a:endParaRPr>
          </a:p>
        </p:txBody>
      </p:sp>
      <p:pic>
        <p:nvPicPr>
          <p:cNvPr id="34822" name="图片 10" descr="校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75" y="439420"/>
            <a:ext cx="900113" cy="900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">
                                            <p:txEl>
                                              <p:charRg st="2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charRg st="37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圆角矩形 5"/>
          <p:cNvSpPr/>
          <p:nvPr/>
        </p:nvSpPr>
        <p:spPr>
          <a:xfrm>
            <a:off x="1116013" y="549275"/>
            <a:ext cx="6913563" cy="431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Box 4"/>
          <p:cNvSpPr txBox="1"/>
          <p:nvPr/>
        </p:nvSpPr>
        <p:spPr>
          <a:xfrm>
            <a:off x="1187718" y="548760"/>
            <a:ext cx="6941820" cy="4705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latin typeface="冬青黑体简体中文 W6" panose="020B0600000000000000" charset="-122"/>
                <a:ea typeface="冬青黑体简体中文 W6" panose="020B0600000000000000" charset="-122"/>
                <a:cs typeface="+mn-cs"/>
                <a:sym typeface="+mn-ea"/>
              </a:rPr>
              <a:t>二、与“公益”相拥</a:t>
            </a:r>
            <a:r>
              <a:rPr kumimoji="0" lang="en-US" altLang="zh-CN" sz="2400" kern="120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latin typeface="冬青黑体简体中文 W6" panose="020B0600000000000000" charset="-122"/>
                <a:ea typeface="冬青黑体简体中文 W6" panose="020B0600000000000000" charset="-122"/>
                <a:cs typeface="+mn-cs"/>
                <a:sym typeface="+mn-ea"/>
              </a:rPr>
              <a:t>——</a:t>
            </a:r>
            <a:r>
              <a:rPr kumimoji="0" lang="zh-CN" altLang="en-US" sz="2400" kern="120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latin typeface="冬青黑体简体中文 W6" panose="020B0600000000000000" charset="-122"/>
                <a:ea typeface="冬青黑体简体中文 W6" panose="020B0600000000000000" charset="-122"/>
                <a:cs typeface="+mn-cs"/>
                <a:sym typeface="+mn-ea"/>
              </a:rPr>
              <a:t>温暖的，也是共振的</a:t>
            </a:r>
            <a:endParaRPr kumimoji="0" lang="zh-CN" altLang="en-US" sz="2400" kern="1200" cap="none" spc="0" normalizeH="0" baseline="0" noProof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ang="5400000" scaled="0"/>
              </a:gradFill>
              <a:latin typeface="冬青黑体简体中文 W6" panose="020B0600000000000000" charset="-122"/>
              <a:ea typeface="冬青黑体简体中文 W6" panose="020B0600000000000000" charset="-122"/>
              <a:cs typeface="+mn-cs"/>
              <a:sym typeface="+mn-ea"/>
            </a:endParaRPr>
          </a:p>
        </p:txBody>
      </p:sp>
      <p:sp>
        <p:nvSpPr>
          <p:cNvPr id="11" name="Line 10"/>
          <p:cNvSpPr/>
          <p:nvPr/>
        </p:nvSpPr>
        <p:spPr>
          <a:xfrm>
            <a:off x="2195513" y="4005263"/>
            <a:ext cx="647700" cy="287337"/>
          </a:xfrm>
          <a:prstGeom prst="line">
            <a:avLst/>
          </a:prstGeom>
          <a:ln w="57150" cap="rnd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2" name="Line 11"/>
          <p:cNvSpPr/>
          <p:nvPr/>
        </p:nvSpPr>
        <p:spPr>
          <a:xfrm flipV="1">
            <a:off x="5508625" y="3933825"/>
            <a:ext cx="719138" cy="431800"/>
          </a:xfrm>
          <a:prstGeom prst="line">
            <a:avLst/>
          </a:prstGeom>
          <a:ln w="57150" cap="rnd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graphicFrame>
        <p:nvGraphicFramePr>
          <p:cNvPr id="15" name="图示 14"/>
          <p:cNvGraphicFramePr/>
          <p:nvPr/>
        </p:nvGraphicFramePr>
        <p:xfrm>
          <a:off x="2767870" y="1182526"/>
          <a:ext cx="2160180" cy="7920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35850" name="图片 16" descr="图片8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7313" y="2924175"/>
            <a:ext cx="2276475" cy="19939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8" name="图片 17" descr="图片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10466" y="1324383"/>
            <a:ext cx="3689656" cy="2772021"/>
          </a:xfrm>
          <a:prstGeom prst="teardrop">
            <a:avLst/>
          </a:prstGeom>
          <a:blipFill>
            <a:blip r:embed="rId8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</p:pic>
      <p:sp>
        <p:nvSpPr>
          <p:cNvPr id="19" name="左箭头 18">
            <a:hlinkClick r:id="rId9" action="ppaction://hlinksldjump"/>
          </p:cNvPr>
          <p:cNvSpPr/>
          <p:nvPr/>
        </p:nvSpPr>
        <p:spPr>
          <a:xfrm>
            <a:off x="8215313" y="6143625"/>
            <a:ext cx="428625" cy="428625"/>
          </a:xfrm>
          <a:prstGeom prst="leftArrow">
            <a:avLst/>
          </a:prstGeom>
          <a:blipFill>
            <a:blip r:embed="rId8" cstate="print"/>
            <a:tile tx="0" ty="0" sx="100000" sy="100000" flip="none" algn="tl"/>
          </a:blip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5853" name="图片 10" descr="校标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875" y="501650"/>
            <a:ext cx="900113" cy="9001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3" name="图示 12"/>
          <p:cNvGraphicFramePr/>
          <p:nvPr/>
        </p:nvGraphicFramePr>
        <p:xfrm>
          <a:off x="1281262" y="4449451"/>
          <a:ext cx="1656185" cy="816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pic>
        <p:nvPicPr>
          <p:cNvPr id="16" name="图片 15" descr="IMG_3873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64620" y="1560019"/>
            <a:ext cx="2875239" cy="2319211"/>
          </a:xfrm>
          <a:prstGeom prst="pentagon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chemeClr val="tx1"/>
            </a:solidFill>
          </a:ln>
          <a:effectLst>
            <a:outerShdw blurRad="50800" dist="127000" dir="6600000" sx="106000" sy="106000" algn="l" rotWithShape="0">
              <a:prstClr val="black">
                <a:alpha val="39000"/>
              </a:prstClr>
            </a:outerShdw>
          </a:effectLst>
        </p:spPr>
      </p:pic>
      <p:sp>
        <p:nvSpPr>
          <p:cNvPr id="35859" name="椭圆 35858" descr="376312445114278227"/>
          <p:cNvSpPr/>
          <p:nvPr/>
        </p:nvSpPr>
        <p:spPr>
          <a:xfrm>
            <a:off x="4211638" y="4365625"/>
            <a:ext cx="2376487" cy="1655763"/>
          </a:xfrm>
          <a:prstGeom prst="ellipse">
            <a:avLst/>
          </a:prstGeom>
          <a:blipFill rotWithShape="1">
            <a:blip r:embed="rId17"/>
            <a:stretch>
              <a:fillRect/>
            </a:stretch>
          </a:blipFill>
          <a:ln w="57150" cap="flat" cmpd="thickThin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4" name="图示 13"/>
          <p:cNvGraphicFramePr/>
          <p:nvPr/>
        </p:nvGraphicFramePr>
        <p:xfrm>
          <a:off x="6493369" y="4252714"/>
          <a:ext cx="2448204" cy="492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Picture 10" descr="8F718AAE7B8F9B6C22BA51ACD45B4A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7313" y="4005263"/>
            <a:ext cx="2449512" cy="18367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69" name="Picture 5" descr="F:\啦啦操\温暖的\老红军.jpg"/>
          <p:cNvPicPr>
            <a:picLocks noChangeAspect="1"/>
          </p:cNvPicPr>
          <p:nvPr/>
        </p:nvPicPr>
        <p:blipFill>
          <a:blip r:embed="rId2"/>
          <a:srcRect l="2196" t="7307" r="5006"/>
          <a:stretch>
            <a:fillRect/>
          </a:stretch>
        </p:blipFill>
        <p:spPr>
          <a:xfrm>
            <a:off x="358775" y="1125538"/>
            <a:ext cx="4284663" cy="2735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70" name="Picture 2" descr="F:\啦啦操\温暖的\街心\QQ图片201712141705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825" y="1125538"/>
            <a:ext cx="3598863" cy="2735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74" name="图片 36873" descr="278135516548304738"/>
          <p:cNvPicPr>
            <a:picLocks noChangeAspect="1"/>
          </p:cNvPicPr>
          <p:nvPr/>
        </p:nvPicPr>
        <p:blipFill>
          <a:blip r:embed="rId4"/>
          <a:srcRect l="1884" t="3278" r="1515" b="874"/>
          <a:stretch>
            <a:fillRect/>
          </a:stretch>
        </p:blipFill>
        <p:spPr>
          <a:xfrm>
            <a:off x="179388" y="4005263"/>
            <a:ext cx="2376487" cy="1781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75" name="图片 36874" descr="482195998849564332"/>
          <p:cNvPicPr>
            <a:picLocks noChangeAspect="1"/>
          </p:cNvPicPr>
          <p:nvPr/>
        </p:nvPicPr>
        <p:blipFill>
          <a:blip r:embed="rId5"/>
          <a:srcRect b="7524"/>
          <a:stretch>
            <a:fillRect/>
          </a:stretch>
        </p:blipFill>
        <p:spPr>
          <a:xfrm>
            <a:off x="5292725" y="4005263"/>
            <a:ext cx="3095625" cy="1871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6" name="矩形 36875"/>
          <p:cNvSpPr/>
          <p:nvPr/>
        </p:nvSpPr>
        <p:spPr>
          <a:xfrm>
            <a:off x="757238" y="476250"/>
            <a:ext cx="3167062" cy="4508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2800" spc="-280">
                <a:ln w="12700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</a:rPr>
              <a:t>去光荣院看望抗战老红军</a:t>
            </a:r>
            <a:endParaRPr lang="zh-CN" altLang="en-US" sz="2800" spc="-280">
              <a:ln w="12700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6877" name="矩形 36876"/>
          <p:cNvSpPr/>
          <p:nvPr/>
        </p:nvSpPr>
        <p:spPr>
          <a:xfrm>
            <a:off x="4859338" y="476250"/>
            <a:ext cx="4067175" cy="43497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2400" spc="-240">
                <a:ln w="12700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</a:rPr>
              <a:t>市街心公园带领着老人跳健身啦啦操</a:t>
            </a:r>
            <a:endParaRPr lang="zh-CN" altLang="en-US" sz="2400" spc="-240">
              <a:ln w="12700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7903" name="组合 37902"/>
          <p:cNvGrpSpPr/>
          <p:nvPr/>
        </p:nvGrpSpPr>
        <p:grpSpPr>
          <a:xfrm>
            <a:off x="250825" y="476250"/>
            <a:ext cx="8281988" cy="6119813"/>
            <a:chOff x="158" y="255"/>
            <a:chExt cx="5217" cy="3855"/>
          </a:xfrm>
        </p:grpSpPr>
        <p:sp>
          <p:nvSpPr>
            <p:cNvPr id="14" name="圆角矩形 13"/>
            <p:cNvSpPr/>
            <p:nvPr/>
          </p:nvSpPr>
          <p:spPr>
            <a:xfrm>
              <a:off x="158" y="1842"/>
              <a:ext cx="1406" cy="545"/>
            </a:xfrm>
            <a:prstGeom prst="roundRect">
              <a:avLst/>
            </a:prstGeom>
            <a:no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7891" name="矩形 1"/>
            <p:cNvSpPr/>
            <p:nvPr/>
          </p:nvSpPr>
          <p:spPr>
            <a:xfrm>
              <a:off x="204" y="1888"/>
              <a:ext cx="131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与兄弟校进行</a:t>
              </a:r>
              <a:endParaRPr lang="en-US" altLang="zh-CN" sz="200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0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啦啦操交流展示</a:t>
              </a:r>
              <a:endParaRPr lang="zh-CN" altLang="en-US" sz="20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37892" name="Picture 4" descr="G:\啦啦操论坛\龙华职专.jp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655" y="1525"/>
              <a:ext cx="1769" cy="1220"/>
            </a:xfrm>
            <a:prstGeom prst="rect">
              <a:avLst/>
            </a:prstGeom>
            <a:noFill/>
            <a:ln w="9525" cap="flat" cmpd="sng">
              <a:solidFill>
                <a:srgbClr val="00206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3789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15" y="1525"/>
              <a:ext cx="1860" cy="1219"/>
            </a:xfrm>
            <a:prstGeom prst="rect">
              <a:avLst/>
            </a:prstGeom>
            <a:noFill/>
            <a:ln w="9525" cap="flat" cmpd="sng">
              <a:solidFill>
                <a:srgbClr val="00206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655" y="255"/>
              <a:ext cx="1769" cy="1147"/>
            </a:xfrm>
            <a:prstGeom prst="rect">
              <a:avLst/>
            </a:prstGeom>
            <a:noFill/>
            <a:ln w="9525">
              <a:solidFill>
                <a:schemeClr val="accent3">
                  <a:lumMod val="50000"/>
                </a:schemeClr>
              </a:solidFill>
              <a:miter lim="800000"/>
              <a:headEnd/>
              <a:tailEnd/>
            </a:ln>
          </p:spPr>
        </p:pic>
        <p:pic>
          <p:nvPicPr>
            <p:cNvPr id="12291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470" y="255"/>
              <a:ext cx="1859" cy="1134"/>
            </a:xfrm>
            <a:prstGeom prst="rect">
              <a:avLst/>
            </a:prstGeom>
            <a:noFill/>
            <a:ln w="9525">
              <a:solidFill>
                <a:schemeClr val="accent3">
                  <a:lumMod val="50000"/>
                </a:schemeClr>
              </a:solidFill>
              <a:miter lim="800000"/>
              <a:headEnd/>
              <a:tailEnd/>
            </a:ln>
          </p:spPr>
        </p:pic>
        <p:sp>
          <p:nvSpPr>
            <p:cNvPr id="37896" name="矩形 9"/>
            <p:cNvSpPr/>
            <p:nvPr/>
          </p:nvSpPr>
          <p:spPr>
            <a:xfrm>
              <a:off x="249" y="482"/>
              <a:ext cx="131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慰问中铁</a:t>
              </a:r>
              <a:endParaRPr lang="en-US" altLang="zh-CN" sz="200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0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平潭大桥项目部</a:t>
              </a:r>
              <a:endParaRPr lang="zh-CN" altLang="en-US" sz="20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7897" name="矩形 10"/>
            <p:cNvSpPr/>
            <p:nvPr/>
          </p:nvSpPr>
          <p:spPr>
            <a:xfrm>
              <a:off x="340" y="3295"/>
              <a:ext cx="1225" cy="44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助阵中国</a:t>
              </a:r>
              <a:endParaRPr lang="en-US" altLang="zh-CN" sz="200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0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女子排球联赛</a:t>
              </a:r>
              <a:endParaRPr lang="zh-CN" altLang="en-US" sz="20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37898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55" y="2852"/>
              <a:ext cx="1769" cy="1258"/>
            </a:xfrm>
            <a:prstGeom prst="rect">
              <a:avLst/>
            </a:prstGeom>
            <a:noFill/>
            <a:ln w="9525" cap="flat" cmpd="sng">
              <a:solidFill>
                <a:srgbClr val="CC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37899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515" y="2840"/>
              <a:ext cx="1860" cy="1270"/>
            </a:xfrm>
            <a:prstGeom prst="rect">
              <a:avLst/>
            </a:prstGeom>
            <a:noFill/>
            <a:ln w="9525" cap="flat" cmpd="sng">
              <a:solidFill>
                <a:srgbClr val="CC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15" name="圆角矩形 14"/>
            <p:cNvSpPr/>
            <p:nvPr/>
          </p:nvSpPr>
          <p:spPr>
            <a:xfrm>
              <a:off x="204" y="482"/>
              <a:ext cx="1406" cy="54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249" y="3249"/>
              <a:ext cx="1361" cy="544"/>
            </a:xfrm>
            <a:prstGeom prst="roundRect">
              <a:avLst/>
            </a:prstGeom>
            <a:no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矩形 2"/>
          <p:cNvSpPr/>
          <p:nvPr/>
        </p:nvSpPr>
        <p:spPr>
          <a:xfrm>
            <a:off x="468313" y="117475"/>
            <a:ext cx="3959225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CC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牵手市特殊教育学校</a:t>
            </a:r>
            <a:endParaRPr lang="zh-CN" altLang="en-US" sz="2800" dirty="0">
              <a:solidFill>
                <a:srgbClr val="CC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1" name="心形 10"/>
          <p:cNvSpPr/>
          <p:nvPr/>
        </p:nvSpPr>
        <p:spPr>
          <a:xfrm>
            <a:off x="179388" y="981075"/>
            <a:ext cx="3744913" cy="3384550"/>
          </a:xfrm>
          <a:prstGeom prst="hear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心形 11"/>
          <p:cNvSpPr/>
          <p:nvPr/>
        </p:nvSpPr>
        <p:spPr>
          <a:xfrm>
            <a:off x="2627313" y="3500438"/>
            <a:ext cx="3384550" cy="2808288"/>
          </a:xfrm>
          <a:prstGeom prst="hear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心形 12"/>
          <p:cNvSpPr/>
          <p:nvPr/>
        </p:nvSpPr>
        <p:spPr>
          <a:xfrm>
            <a:off x="6011863" y="4076700"/>
            <a:ext cx="2736850" cy="2592388"/>
          </a:xfrm>
          <a:prstGeom prst="hear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4067175" y="260350"/>
            <a:ext cx="4897438" cy="3168650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剪去单角的矩形 5"/>
          <p:cNvSpPr/>
          <p:nvPr/>
        </p:nvSpPr>
        <p:spPr>
          <a:xfrm>
            <a:off x="1308100" y="3933825"/>
            <a:ext cx="6143625" cy="1439863"/>
          </a:xfrm>
          <a:prstGeom prst="snip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剪去单角的矩形 6"/>
          <p:cNvSpPr/>
          <p:nvPr/>
        </p:nvSpPr>
        <p:spPr>
          <a:xfrm>
            <a:off x="1308100" y="2205038"/>
            <a:ext cx="6143625" cy="1439863"/>
          </a:xfrm>
          <a:prstGeom prst="snip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剪去单角的矩形 3"/>
          <p:cNvSpPr/>
          <p:nvPr/>
        </p:nvSpPr>
        <p:spPr>
          <a:xfrm>
            <a:off x="1331913" y="620713"/>
            <a:ext cx="6143625" cy="1295400"/>
          </a:xfrm>
          <a:prstGeom prst="snip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4294967295"/>
          </p:nvPr>
        </p:nvSpPr>
        <p:spPr>
          <a:xfrm>
            <a:off x="1497013" y="549275"/>
            <a:ext cx="6746875" cy="5183188"/>
          </a:xfrm>
          <a:prstGeom prst="rect">
            <a:avLst/>
          </a:prstGeom>
        </p:spPr>
        <p:txBody>
          <a:bodyPr>
            <a:noAutofit/>
          </a:bodyPr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3600" b="1" dirty="0">
                <a:latin typeface="冬青黑体简体中文 W3"/>
                <a:ea typeface="冬青黑体简体中文 W3"/>
              </a:rPr>
              <a:t>一、与“</a:t>
            </a:r>
            <a:r>
              <a:rPr lang="en-US" altLang="en-US" sz="3600" b="1" dirty="0">
                <a:solidFill>
                  <a:srgbClr val="912F8C"/>
                </a:solidFill>
                <a:latin typeface="冬青黑体简体中文 W3"/>
                <a:ea typeface="冬青黑体简体中文 W3"/>
              </a:rPr>
              <a:t>激情</a:t>
            </a:r>
            <a:r>
              <a:rPr lang="en-US" altLang="en-US" sz="3600" b="1" dirty="0">
                <a:latin typeface="冬青黑体简体中文 W3"/>
                <a:ea typeface="冬青黑体简体中文 W3"/>
              </a:rPr>
              <a:t>”相遇</a:t>
            </a:r>
            <a:endParaRPr lang="en-US" altLang="en-US" sz="3600" b="1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4000" b="1" dirty="0">
                <a:latin typeface="冬青黑体简体中文 W3"/>
                <a:ea typeface="冬青黑体简体中文 W3"/>
              </a:rPr>
              <a:t>    </a:t>
            </a:r>
            <a:r>
              <a:rPr lang="en-US" altLang="en-US" dirty="0">
                <a:latin typeface="冬青黑体简体中文 W3"/>
                <a:ea typeface="冬青黑体简体中文 W3"/>
              </a:rPr>
              <a:t>——发展的，才是最好的</a:t>
            </a:r>
            <a:endParaRPr lang="en-US" altLang="zh-CN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zh-CN" sz="1800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3600" b="1" dirty="0">
                <a:latin typeface="冬青黑体简体中文 W3"/>
                <a:ea typeface="冬青黑体简体中文 W3"/>
              </a:rPr>
              <a:t>二、与“</a:t>
            </a:r>
            <a:r>
              <a:rPr lang="en-US" altLang="en-US" sz="3600" b="1" dirty="0">
                <a:solidFill>
                  <a:srgbClr val="912F8C"/>
                </a:solidFill>
                <a:latin typeface="冬青黑体简体中文 W3"/>
                <a:ea typeface="冬青黑体简体中文 W3"/>
              </a:rPr>
              <a:t>公益</a:t>
            </a:r>
            <a:r>
              <a:rPr lang="en-US" altLang="en-US" sz="3600" b="1" dirty="0">
                <a:latin typeface="冬青黑体简体中文 W3"/>
                <a:ea typeface="冬青黑体简体中文 W3"/>
              </a:rPr>
              <a:t>”相拥</a:t>
            </a:r>
            <a:endParaRPr lang="en-US" altLang="en-US" sz="3600" b="1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4000" b="1" dirty="0">
                <a:latin typeface="冬青黑体简体中文 W3"/>
                <a:ea typeface="冬青黑体简体中文 W3"/>
              </a:rPr>
              <a:t>    </a:t>
            </a:r>
            <a:r>
              <a:rPr lang="en-US" altLang="en-US" dirty="0">
                <a:latin typeface="冬青黑体简体中文 W3"/>
                <a:ea typeface="冬青黑体简体中文 W3"/>
              </a:rPr>
              <a:t>——温暖的，也是共振的</a:t>
            </a:r>
            <a:endParaRPr lang="en-US" altLang="zh-CN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en-US" sz="1800" dirty="0"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3600" b="1" dirty="0">
                <a:solidFill>
                  <a:srgbClr val="CC0000"/>
                </a:solidFill>
                <a:latin typeface="冬青黑体简体中文 W3"/>
                <a:ea typeface="冬青黑体简体中文 W3"/>
              </a:rPr>
              <a:t>三、与“学科”相融</a:t>
            </a:r>
            <a:endParaRPr lang="en-US" altLang="en-US" sz="3600" b="1" dirty="0">
              <a:solidFill>
                <a:srgbClr val="CC0000"/>
              </a:solidFill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en-US" sz="4000" b="1" dirty="0">
                <a:solidFill>
                  <a:srgbClr val="CC0000"/>
                </a:solidFill>
                <a:latin typeface="冬青黑体简体中文 W3"/>
                <a:ea typeface="冬青黑体简体中文 W3"/>
              </a:rPr>
              <a:t>    </a:t>
            </a:r>
            <a:r>
              <a:rPr lang="en-US" altLang="en-US" dirty="0">
                <a:solidFill>
                  <a:srgbClr val="CC0000"/>
                </a:solidFill>
                <a:latin typeface="冬青黑体简体中文 W3"/>
                <a:ea typeface="冬青黑体简体中文 W3"/>
              </a:rPr>
              <a:t>——辐射的，也是未来的 </a:t>
            </a:r>
            <a:endParaRPr lang="en-US" altLang="en-US" dirty="0">
              <a:solidFill>
                <a:srgbClr val="CC0000"/>
              </a:solidFill>
              <a:latin typeface="冬青黑体简体中文 W3"/>
              <a:ea typeface="冬青黑体简体中文 W3"/>
            </a:endParaRPr>
          </a:p>
          <a:p>
            <a:pPr marL="0" indent="0" eaLnBrk="1" hangingPunct="1">
              <a:buFont typeface="Wingdings" panose="05000000000000000000" pitchFamily="2" charset="2"/>
              <a:buChar char="Ø"/>
            </a:pPr>
            <a:endParaRPr lang="en-US" altLang="en-US" sz="4000" dirty="0">
              <a:solidFill>
                <a:srgbClr val="CC0000"/>
              </a:solidFill>
              <a:latin typeface="冬青黑体简体中文 W3"/>
              <a:ea typeface="冬青黑体简体中文 W3"/>
            </a:endParaRPr>
          </a:p>
        </p:txBody>
      </p:sp>
      <p:pic>
        <p:nvPicPr>
          <p:cNvPr id="39942" name="图片 10" descr="校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6703" y="476250"/>
            <a:ext cx="900112" cy="900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">
                                            <p:txEl>
                                              <p:charRg st="58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charRg st="68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矩形 2"/>
          <p:cNvSpPr>
            <a:spLocks noChangeArrowheads="1"/>
          </p:cNvSpPr>
          <p:nvPr/>
        </p:nvSpPr>
        <p:spPr bwMode="auto">
          <a:xfrm>
            <a:off x="571500" y="1143000"/>
            <a:ext cx="83216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2000" dirty="0">
                <a:latin typeface="宋体" panose="02010600030101010101" pitchFamily="2" charset="-122"/>
              </a:rPr>
              <a:t>省名校长工作室与</a:t>
            </a:r>
            <a:r>
              <a:rPr lang="en-US" altLang="zh-CN" sz="2000">
                <a:latin typeface="Calibri" panose="020F0502020204030204" pitchFamily="34" charset="0"/>
              </a:rPr>
              <a:t>3</a:t>
            </a:r>
            <a:r>
              <a:rPr lang="zh-CN" altLang="en-US" sz="2000" dirty="0">
                <a:latin typeface="宋体" panose="02010600030101010101" pitchFamily="2" charset="-122"/>
              </a:rPr>
              <a:t>个市级名师工作室，</a:t>
            </a:r>
            <a:r>
              <a:rPr lang="zh-CN" altLang="en-US" sz="2400" dirty="0">
                <a:solidFill>
                  <a:srgbClr val="CC0000"/>
                </a:solidFill>
                <a:latin typeface="宋体" panose="02010600030101010101" pitchFamily="2" charset="-122"/>
              </a:rPr>
              <a:t>送教</a:t>
            </a:r>
            <a:r>
              <a:rPr lang="zh-CN" altLang="en-US" sz="1400" dirty="0">
                <a:solidFill>
                  <a:srgbClr val="CC0000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2400" dirty="0">
                <a:solidFill>
                  <a:srgbClr val="CC0000"/>
                </a:solidFill>
                <a:latin typeface="宋体" panose="02010600030101010101" pitchFamily="2" charset="-122"/>
              </a:rPr>
              <a:t>送培</a:t>
            </a:r>
            <a:r>
              <a:rPr lang="zh-CN" altLang="en-US" sz="1400" dirty="0">
                <a:solidFill>
                  <a:srgbClr val="CC0000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2400" dirty="0">
                <a:solidFill>
                  <a:srgbClr val="CC0000"/>
                </a:solidFill>
                <a:latin typeface="宋体" panose="02010600030101010101" pitchFamily="2" charset="-122"/>
              </a:rPr>
              <a:t>送运动</a:t>
            </a:r>
            <a:r>
              <a:rPr lang="zh-CN" altLang="en-US" sz="1400" dirty="0">
                <a:solidFill>
                  <a:srgbClr val="CC0000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2400" dirty="0">
                <a:solidFill>
                  <a:srgbClr val="CC0000"/>
                </a:solidFill>
                <a:latin typeface="宋体" panose="02010600030101010101" pitchFamily="2" charset="-122"/>
              </a:rPr>
              <a:t>送健康</a:t>
            </a:r>
            <a:endParaRPr lang="zh-CN" altLang="en-US" sz="2400" dirty="0">
              <a:solidFill>
                <a:srgbClr val="CC0000"/>
              </a:solidFill>
              <a:latin typeface="宋体" panose="02010600030101010101" pitchFamily="2" charset="-122"/>
              <a:ea typeface="冬青黑体简体中文 W3"/>
            </a:endParaRPr>
          </a:p>
        </p:txBody>
      </p:sp>
      <p:grpSp>
        <p:nvGrpSpPr>
          <p:cNvPr id="40963" name="组合 13"/>
          <p:cNvGrpSpPr/>
          <p:nvPr/>
        </p:nvGrpSpPr>
        <p:grpSpPr>
          <a:xfrm>
            <a:off x="684213" y="3429000"/>
            <a:ext cx="7535862" cy="1655763"/>
            <a:chOff x="1512134" y="4581096"/>
            <a:chExt cx="6557772" cy="1440000"/>
          </a:xfrm>
        </p:grpSpPr>
        <p:pic>
          <p:nvPicPr>
            <p:cNvPr id="36871" name="Picture 2"/>
            <p:cNvPicPr>
              <a:picLocks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1512134" y="4581096"/>
              <a:ext cx="2160000" cy="1440000"/>
            </a:xfrm>
            <a:prstGeom prst="rect">
              <a:avLst/>
            </a:prstGeom>
            <a:noFill/>
            <a:ln w="9525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miter lim="800000"/>
              <a:headEnd/>
              <a:tailEnd/>
            </a:ln>
          </p:spPr>
        </p:pic>
        <p:pic>
          <p:nvPicPr>
            <p:cNvPr id="36872" name="Picture 3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8191" y="4581096"/>
              <a:ext cx="2171715" cy="1440000"/>
            </a:xfrm>
            <a:prstGeom prst="rect">
              <a:avLst/>
            </a:prstGeom>
            <a:noFill/>
            <a:ln w="9525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miter lim="800000"/>
              <a:headEnd/>
              <a:tailEnd/>
            </a:ln>
          </p:spPr>
        </p:pic>
        <p:pic>
          <p:nvPicPr>
            <p:cNvPr id="36873" name="Picture 4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05163" y="4581096"/>
              <a:ext cx="2160000" cy="1440000"/>
            </a:xfrm>
            <a:prstGeom prst="rect">
              <a:avLst/>
            </a:prstGeom>
            <a:noFill/>
            <a:ln w="9525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miter lim="800000"/>
              <a:headEnd/>
              <a:tailEnd/>
            </a:ln>
          </p:spPr>
        </p:pic>
      </p:grpSp>
      <p:sp>
        <p:nvSpPr>
          <p:cNvPr id="10" name="TextBox 4"/>
          <p:cNvSpPr txBox="1"/>
          <p:nvPr/>
        </p:nvSpPr>
        <p:spPr>
          <a:xfrm>
            <a:off x="1130935" y="357166"/>
            <a:ext cx="6941820" cy="47053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latin typeface="冬青黑体简体中文 W6" panose="020B0600000000000000" charset="-122"/>
                <a:ea typeface="冬青黑体简体中文 W6" panose="020B0600000000000000" charset="-122"/>
                <a:cs typeface="+mn-cs"/>
                <a:sym typeface="+mn-ea"/>
              </a:rPr>
              <a:t>三、与“学科”相融</a:t>
            </a:r>
            <a:r>
              <a:rPr kumimoji="0" lang="en-US" altLang="zh-CN" sz="2400" kern="120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latin typeface="冬青黑体简体中文 W6" panose="020B0600000000000000" charset="-122"/>
                <a:ea typeface="冬青黑体简体中文 W6" panose="020B0600000000000000" charset="-122"/>
                <a:cs typeface="+mn-cs"/>
                <a:sym typeface="+mn-ea"/>
              </a:rPr>
              <a:t>——</a:t>
            </a:r>
            <a:r>
              <a:rPr kumimoji="0" lang="zh-CN" altLang="en-US" sz="2400" kern="120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latin typeface="冬青黑体简体中文 W6" panose="020B0600000000000000" charset="-122"/>
                <a:ea typeface="冬青黑体简体中文 W6" panose="020B0600000000000000" charset="-122"/>
                <a:cs typeface="+mn-cs"/>
                <a:sym typeface="+mn-ea"/>
              </a:rPr>
              <a:t>辐射的，也是未来的 </a:t>
            </a:r>
            <a:endParaRPr kumimoji="0" lang="zh-CN" altLang="en-US" sz="2400" kern="1200" cap="none" spc="0" normalizeH="0" baseline="0" noProof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ang="5400000" scaled="0"/>
              </a:gradFill>
              <a:latin typeface="冬青黑体简体中文 W6" panose="020B0600000000000000" charset="-122"/>
              <a:ea typeface="冬青黑体简体中文 W6" panose="020B0600000000000000" charset="-122"/>
              <a:cs typeface="+mn-cs"/>
              <a:sym typeface="+mn-ea"/>
            </a:endParaRPr>
          </a:p>
        </p:txBody>
      </p:sp>
      <p:pic>
        <p:nvPicPr>
          <p:cNvPr id="40965" name="图片 10" descr="校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5" y="286385"/>
            <a:ext cx="900113" cy="900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6" name="Picture 2" descr="F:\啦啦操论坛\名校长工作室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9113" y="1628775"/>
            <a:ext cx="2781300" cy="1800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2053" name="组合 42052"/>
          <p:cNvGrpSpPr/>
          <p:nvPr/>
        </p:nvGrpSpPr>
        <p:grpSpPr>
          <a:xfrm>
            <a:off x="250825" y="260350"/>
            <a:ext cx="6154738" cy="5972175"/>
            <a:chOff x="158" y="164"/>
            <a:chExt cx="3877" cy="3762"/>
          </a:xfrm>
        </p:grpSpPr>
        <p:sp>
          <p:nvSpPr>
            <p:cNvPr id="19" name="对角圆角矩形 18"/>
            <p:cNvSpPr/>
            <p:nvPr/>
          </p:nvSpPr>
          <p:spPr>
            <a:xfrm>
              <a:off x="226" y="1772"/>
              <a:ext cx="1466" cy="781"/>
            </a:xfrm>
            <a:prstGeom prst="round2DiagRect">
              <a:avLst>
                <a:gd name="adj1" fmla="val 16667"/>
                <a:gd name="adj2" fmla="val 0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0070C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左大括号 48"/>
            <p:cNvSpPr/>
            <p:nvPr/>
          </p:nvSpPr>
          <p:spPr>
            <a:xfrm>
              <a:off x="1695" y="1023"/>
              <a:ext cx="258" cy="2268"/>
            </a:xfrm>
            <a:prstGeom prst="leftBrace">
              <a:avLst/>
            </a:prstGeom>
            <a:ln w="25400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2048" name="组合 42047"/>
            <p:cNvGrpSpPr/>
            <p:nvPr/>
          </p:nvGrpSpPr>
          <p:grpSpPr>
            <a:xfrm>
              <a:off x="2354" y="164"/>
              <a:ext cx="1681" cy="3664"/>
              <a:chOff x="2217" y="167"/>
              <a:chExt cx="1661" cy="3664"/>
            </a:xfrm>
          </p:grpSpPr>
          <p:sp>
            <p:nvSpPr>
              <p:cNvPr id="85" name="对角圆角矩形 84"/>
              <p:cNvSpPr/>
              <p:nvPr/>
            </p:nvSpPr>
            <p:spPr>
              <a:xfrm>
                <a:off x="2449" y="863"/>
                <a:ext cx="1367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宏路中心小学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6" name="对角圆角矩形 85"/>
              <p:cNvSpPr/>
              <p:nvPr/>
            </p:nvSpPr>
            <p:spPr>
              <a:xfrm>
                <a:off x="2449" y="1182"/>
                <a:ext cx="1367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东张中心小学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7" name="对角圆角矩形 86"/>
              <p:cNvSpPr/>
              <p:nvPr/>
            </p:nvSpPr>
            <p:spPr>
              <a:xfrm>
                <a:off x="2449" y="1500"/>
                <a:ext cx="1367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宏路中心小学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8" name="对角圆角矩形 87"/>
              <p:cNvSpPr/>
              <p:nvPr/>
            </p:nvSpPr>
            <p:spPr>
              <a:xfrm>
                <a:off x="2449" y="1815"/>
                <a:ext cx="1367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高山中心小学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9" name="对角圆角矩形 88"/>
              <p:cNvSpPr/>
              <p:nvPr/>
            </p:nvSpPr>
            <p:spPr>
              <a:xfrm>
                <a:off x="2449" y="2136"/>
                <a:ext cx="1367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福清二中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4" name="对角圆角矩形 83"/>
              <p:cNvSpPr/>
              <p:nvPr/>
            </p:nvSpPr>
            <p:spPr>
              <a:xfrm>
                <a:off x="2449" y="502"/>
                <a:ext cx="1367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瑞亭小学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2" name="左大括号 51"/>
              <p:cNvSpPr/>
              <p:nvPr/>
            </p:nvSpPr>
            <p:spPr>
              <a:xfrm>
                <a:off x="2217" y="366"/>
                <a:ext cx="227" cy="2041"/>
              </a:xfrm>
              <a:prstGeom prst="leftBrace">
                <a:avLst>
                  <a:gd name="adj1" fmla="val 8333"/>
                  <a:gd name="adj2" fmla="val 31889"/>
                </a:avLst>
              </a:prstGeom>
              <a:ln w="25400" cmpd="sng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对角圆角矩形 54"/>
              <p:cNvSpPr/>
              <p:nvPr/>
            </p:nvSpPr>
            <p:spPr>
              <a:xfrm>
                <a:off x="2448" y="185"/>
                <a:ext cx="1412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滨江幼儿园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4" name="左大括号 73"/>
              <p:cNvSpPr/>
              <p:nvPr/>
            </p:nvSpPr>
            <p:spPr>
              <a:xfrm>
                <a:off x="2245" y="2976"/>
                <a:ext cx="227" cy="772"/>
              </a:xfrm>
              <a:prstGeom prst="leftBrace">
                <a:avLst/>
              </a:prstGeom>
              <a:ln w="25400" cmpd="sng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对角圆角矩形 89"/>
              <p:cNvSpPr/>
              <p:nvPr/>
            </p:nvSpPr>
            <p:spPr>
              <a:xfrm>
                <a:off x="2449" y="2407"/>
                <a:ext cx="1367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龙华职业中学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1" name="对角圆角矩形 90"/>
              <p:cNvSpPr/>
              <p:nvPr/>
            </p:nvSpPr>
            <p:spPr>
              <a:xfrm>
                <a:off x="2446" y="2861"/>
                <a:ext cx="1368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漳州地区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对角圆角矩形 91"/>
              <p:cNvSpPr/>
              <p:nvPr/>
            </p:nvSpPr>
            <p:spPr>
              <a:xfrm>
                <a:off x="2446" y="3587"/>
                <a:ext cx="1368" cy="227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44600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龙岩地区</a:t>
                </a:r>
                <a:endPara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2045" name="组合 42044"/>
            <p:cNvGrpSpPr/>
            <p:nvPr/>
          </p:nvGrpSpPr>
          <p:grpSpPr>
            <a:xfrm>
              <a:off x="1973" y="482"/>
              <a:ext cx="414" cy="1316"/>
              <a:chOff x="1882" y="482"/>
              <a:chExt cx="409" cy="1316"/>
            </a:xfrm>
          </p:grpSpPr>
          <p:sp>
            <p:nvSpPr>
              <p:cNvPr id="42042" name="流程图: 可选过程 42041"/>
              <p:cNvSpPr/>
              <p:nvPr/>
            </p:nvSpPr>
            <p:spPr>
              <a:xfrm>
                <a:off x="1882" y="482"/>
                <a:ext cx="409" cy="1316"/>
              </a:xfrm>
              <a:prstGeom prst="flowChartAlternateProcess">
                <a:avLst/>
              </a:prstGeom>
              <a:solidFill>
                <a:srgbClr val="FBDDF2"/>
              </a:solidFill>
              <a:ln w="57150" cap="flat" cmpd="thinThick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5921" dir="2699999" algn="ctr" rotWithShape="0">
                  <a:schemeClr val="bg2"/>
                </a:outerShdw>
              </a:effec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41" name="文本框 42040"/>
              <p:cNvSpPr txBox="1"/>
              <p:nvPr/>
            </p:nvSpPr>
            <p:spPr>
              <a:xfrm>
                <a:off x="1887" y="527"/>
                <a:ext cx="380" cy="1225"/>
              </a:xfrm>
              <a:prstGeom prst="rect">
                <a:avLst/>
              </a:prstGeom>
              <a:solidFill>
                <a:srgbClr val="FBDDF2"/>
              </a:solidFill>
              <a:ln w="9525">
                <a:noFill/>
              </a:ln>
            </p:spPr>
            <p:txBody>
              <a:bodyPr vert="eaVer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市  区  学 校</a:t>
                </a:r>
                <a:endParaRPr lang="zh-CN" altLang="en-US" sz="2800" dirty="0">
                  <a:solidFill>
                    <a:srgbClr val="FF0000"/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42046" name="组合 42045"/>
            <p:cNvGrpSpPr/>
            <p:nvPr/>
          </p:nvGrpSpPr>
          <p:grpSpPr>
            <a:xfrm>
              <a:off x="1970" y="2610"/>
              <a:ext cx="414" cy="1316"/>
              <a:chOff x="1927" y="2387"/>
              <a:chExt cx="409" cy="1316"/>
            </a:xfrm>
          </p:grpSpPr>
          <p:sp>
            <p:nvSpPr>
              <p:cNvPr id="42043" name="流程图: 可选过程 42042"/>
              <p:cNvSpPr/>
              <p:nvPr/>
            </p:nvSpPr>
            <p:spPr>
              <a:xfrm>
                <a:off x="1927" y="2387"/>
                <a:ext cx="409" cy="1316"/>
              </a:xfrm>
              <a:prstGeom prst="flowChartAlternateProcess">
                <a:avLst/>
              </a:prstGeom>
              <a:solidFill>
                <a:srgbClr val="FBDDF2"/>
              </a:solidFill>
              <a:ln w="57150" cap="flat" cmpd="thinThick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5921" dir="2699999" algn="ctr" rotWithShape="0">
                  <a:schemeClr val="bg2"/>
                </a:outerShdw>
              </a:effec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44" name="文本框 42043"/>
              <p:cNvSpPr txBox="1"/>
              <p:nvPr/>
            </p:nvSpPr>
            <p:spPr>
              <a:xfrm>
                <a:off x="1932" y="2432"/>
                <a:ext cx="380" cy="1225"/>
              </a:xfrm>
              <a:prstGeom prst="rect">
                <a:avLst/>
              </a:prstGeom>
              <a:solidFill>
                <a:srgbClr val="FBDDF2"/>
              </a:solidFill>
              <a:ln w="9525">
                <a:noFill/>
              </a:ln>
            </p:spPr>
            <p:txBody>
              <a:bodyPr vert="eaVer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跨  区  学 校</a:t>
                </a:r>
                <a:endParaRPr lang="zh-CN" altLang="en-US" sz="2800" dirty="0">
                  <a:solidFill>
                    <a:srgbClr val="FF0000"/>
                  </a:solidFill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42007" name="矩形 14"/>
            <p:cNvSpPr/>
            <p:nvPr/>
          </p:nvSpPr>
          <p:spPr>
            <a:xfrm>
              <a:off x="158" y="1879"/>
              <a:ext cx="1565" cy="5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defTabSz="1155700">
                <a:lnSpc>
                  <a:spcPct val="90000"/>
                </a:lnSpc>
                <a:spcAft>
                  <a:spcPct val="35000"/>
                </a:spcAft>
              </a:pPr>
              <a:r>
                <a:rPr lang="zh-CN" altLang="en-US" sz="2400" dirty="0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省名校长工作室</a:t>
              </a:r>
              <a:endParaRPr lang="en-US" altLang="zh-CN" sz="240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 defTabSz="1155700">
                <a:lnSpc>
                  <a:spcPct val="90000"/>
                </a:lnSpc>
                <a:spcAft>
                  <a:spcPct val="35000"/>
                </a:spcAft>
              </a:pPr>
              <a:r>
                <a:rPr lang="zh-CN" altLang="en-US" sz="2400" dirty="0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市名师工作室</a:t>
              </a:r>
              <a:endParaRPr lang="zh-CN" altLang="en-US" sz="24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pic>
        <p:nvPicPr>
          <p:cNvPr id="42008" name="图片 10" descr="校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475615"/>
            <a:ext cx="900113" cy="9001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2050" name="组合 42049"/>
          <p:cNvGrpSpPr/>
          <p:nvPr/>
        </p:nvGrpSpPr>
        <p:grpSpPr>
          <a:xfrm>
            <a:off x="6659563" y="117475"/>
            <a:ext cx="2089150" cy="6407150"/>
            <a:chOff x="4195" y="74"/>
            <a:chExt cx="1316" cy="4036"/>
          </a:xfrm>
        </p:grpSpPr>
        <p:cxnSp>
          <p:nvCxnSpPr>
            <p:cNvPr id="126" name="直接箭头连接符 125"/>
            <p:cNvCxnSpPr/>
            <p:nvPr/>
          </p:nvCxnSpPr>
          <p:spPr>
            <a:xfrm flipV="1">
              <a:off x="5193" y="3158"/>
              <a:ext cx="318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128" name="对角圆角矩形 127"/>
            <p:cNvSpPr/>
            <p:nvPr/>
          </p:nvSpPr>
          <p:spPr>
            <a:xfrm>
              <a:off x="4195" y="74"/>
              <a:ext cx="1270" cy="590"/>
            </a:xfrm>
            <a:prstGeom prst="round2DiagRect">
              <a:avLst/>
            </a:prstGeom>
            <a:blipFill>
              <a:blip r:embed="rId2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9" name="对角圆角矩形 128"/>
            <p:cNvSpPr/>
            <p:nvPr/>
          </p:nvSpPr>
          <p:spPr>
            <a:xfrm>
              <a:off x="4195" y="754"/>
              <a:ext cx="1270" cy="590"/>
            </a:xfrm>
            <a:prstGeom prst="round2DiagRect">
              <a:avLst/>
            </a:prstGeom>
            <a:blipFill>
              <a:blip r:embed="rId3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0" name="对角圆角矩形 129"/>
            <p:cNvSpPr/>
            <p:nvPr/>
          </p:nvSpPr>
          <p:spPr>
            <a:xfrm>
              <a:off x="4195" y="1434"/>
              <a:ext cx="1270" cy="590"/>
            </a:xfrm>
            <a:prstGeom prst="round2DiagRect">
              <a:avLst/>
            </a:prstGeom>
            <a:blipFill>
              <a:blip r:embed="rId4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1" name="对角圆角矩形 130"/>
            <p:cNvSpPr/>
            <p:nvPr/>
          </p:nvSpPr>
          <p:spPr>
            <a:xfrm>
              <a:off x="4195" y="2069"/>
              <a:ext cx="1270" cy="635"/>
            </a:xfrm>
            <a:prstGeom prst="round2DiagRect">
              <a:avLst/>
            </a:prstGeom>
            <a:blipFill>
              <a:blip r:embed="rId5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1" name="对角圆角矩形 80"/>
            <p:cNvSpPr/>
            <p:nvPr/>
          </p:nvSpPr>
          <p:spPr>
            <a:xfrm>
              <a:off x="4195" y="2795"/>
              <a:ext cx="1270" cy="635"/>
            </a:xfrm>
            <a:prstGeom prst="round2DiagRect">
              <a:avLst/>
            </a:prstGeom>
            <a:blipFill>
              <a:blip r:embed="rId6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2049" name="组合 42048"/>
            <p:cNvGrpSpPr/>
            <p:nvPr/>
          </p:nvGrpSpPr>
          <p:grpSpPr>
            <a:xfrm>
              <a:off x="4195" y="3475"/>
              <a:ext cx="1270" cy="635"/>
              <a:chOff x="4241" y="3475"/>
              <a:chExt cx="1270" cy="635"/>
            </a:xfrm>
          </p:grpSpPr>
          <p:pic>
            <p:nvPicPr>
              <p:cNvPr id="42038" name="Picture 2" descr="C:\Users\潘\Desktop\微信图片_20171221201903.jpg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241" y="3475"/>
                <a:ext cx="636" cy="635"/>
              </a:xfrm>
              <a:prstGeom prst="rect">
                <a:avLst/>
              </a:prstGeom>
              <a:noFill/>
              <a:ln w="19050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  <p:pic>
            <p:nvPicPr>
              <p:cNvPr id="42039" name="Picture 3" descr="C:\Users\潘\Desktop\微信图片_20171221201906.jpg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876" y="3475"/>
                <a:ext cx="635" cy="622"/>
              </a:xfrm>
              <a:prstGeom prst="rect">
                <a:avLst/>
              </a:prstGeom>
              <a:noFill/>
              <a:ln w="19050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</p:grpSp>
      </p:grp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301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08625" y="3068638"/>
            <a:ext cx="3240088" cy="1728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338" y="4365625"/>
            <a:ext cx="2592387" cy="223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4365625"/>
            <a:ext cx="2447925" cy="2159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3" name="Picture 5"/>
          <p:cNvPicPr>
            <a:picLocks noChangeAspect="1"/>
          </p:cNvPicPr>
          <p:nvPr/>
        </p:nvPicPr>
        <p:blipFill>
          <a:blip r:embed="rId4"/>
          <a:srcRect b="7480"/>
          <a:stretch>
            <a:fillRect/>
          </a:stretch>
        </p:blipFill>
        <p:spPr>
          <a:xfrm>
            <a:off x="179388" y="908050"/>
            <a:ext cx="5113337" cy="3313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4" name="Picture 2" descr="G:\啦啦操\达标测试啦啦操\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8625" y="4868863"/>
            <a:ext cx="3240088" cy="1728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7" name="文本框 43016"/>
          <p:cNvSpPr txBox="1"/>
          <p:nvPr/>
        </p:nvSpPr>
        <p:spPr>
          <a:xfrm>
            <a:off x="2987675" y="188913"/>
            <a:ext cx="34559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C0000"/>
                </a:solidFill>
                <a:latin typeface="Calibri" panose="020F0502020204030204" pitchFamily="34" charset="0"/>
                <a:ea typeface="隶书" panose="02010509060101010101" pitchFamily="49" charset="-122"/>
              </a:rPr>
              <a:t>全国啦啦操达标测试</a:t>
            </a:r>
            <a:endParaRPr lang="zh-CN" altLang="en-US" sz="2800" dirty="0">
              <a:solidFill>
                <a:srgbClr val="CC0000"/>
              </a:solidFill>
              <a:latin typeface="Calibri" panose="020F0502020204030204" pitchFamily="34" charset="0"/>
              <a:ea typeface="隶书" panose="02010509060101010101" pitchFamily="49" charset="-122"/>
            </a:endParaRPr>
          </a:p>
        </p:txBody>
      </p:sp>
      <p:pic>
        <p:nvPicPr>
          <p:cNvPr id="43018" name="图片 43017" descr="274421142284200691"/>
          <p:cNvPicPr>
            <a:picLocks noChangeAspect="1"/>
          </p:cNvPicPr>
          <p:nvPr/>
        </p:nvPicPr>
        <p:blipFill>
          <a:blip r:embed="rId6"/>
          <a:srcRect b="5731"/>
          <a:stretch>
            <a:fillRect/>
          </a:stretch>
        </p:blipFill>
        <p:spPr>
          <a:xfrm>
            <a:off x="5508625" y="908050"/>
            <a:ext cx="3206750" cy="2087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403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550" y="260350"/>
            <a:ext cx="3095625" cy="2322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5" name="TextBox 2"/>
          <p:cNvSpPr txBox="1"/>
          <p:nvPr/>
        </p:nvSpPr>
        <p:spPr>
          <a:xfrm>
            <a:off x="2428875" y="2852738"/>
            <a:ext cx="4664075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滨江幼儿园啦啦操等级达标测试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4036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8838" y="260350"/>
            <a:ext cx="3359150" cy="2520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7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3500438"/>
            <a:ext cx="2976562" cy="2089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8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325" y="3500438"/>
            <a:ext cx="2808288" cy="2106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9" name="TextBox 6"/>
          <p:cNvSpPr txBox="1"/>
          <p:nvPr/>
        </p:nvSpPr>
        <p:spPr>
          <a:xfrm>
            <a:off x="2339975" y="5661025"/>
            <a:ext cx="482441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龙华职业中专啦啦操等级达标测试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4040" name="Picture 2" descr="G:\啦啦操\微信图片_2017122020532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6600" y="3500438"/>
            <a:ext cx="2735263" cy="2089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60" name="图片 10" descr="校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0475" y="189230"/>
            <a:ext cx="719138" cy="7191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5067" name="组合 45066"/>
          <p:cNvGrpSpPr/>
          <p:nvPr/>
        </p:nvGrpSpPr>
        <p:grpSpPr>
          <a:xfrm>
            <a:off x="250825" y="908050"/>
            <a:ext cx="8642350" cy="5689600"/>
            <a:chOff x="158" y="572"/>
            <a:chExt cx="5444" cy="3584"/>
          </a:xfrm>
        </p:grpSpPr>
        <p:pic>
          <p:nvPicPr>
            <p:cNvPr id="45066" name="图片 45065" descr="DSC_3982_爱奇艺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71" y="2568"/>
              <a:ext cx="2631" cy="1587"/>
            </a:xfrm>
            <a:prstGeom prst="rect">
              <a:avLst/>
            </a:prstGeom>
            <a:noFill/>
            <a:ln w="19050" cap="flat" cmpd="sng">
              <a:solidFill>
                <a:srgbClr val="CC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45059" name="Picture 10" descr="F:\啦啦操\辐射的\福清-首届啦啦操联赛牵手不相忘  编织七彩梦\22.JPG"/>
            <p:cNvPicPr>
              <a:picLocks noChangeAspect="1"/>
            </p:cNvPicPr>
            <p:nvPr/>
          </p:nvPicPr>
          <p:blipFill>
            <a:blip r:embed="rId3"/>
            <a:srcRect t="5133"/>
            <a:stretch>
              <a:fillRect/>
            </a:stretch>
          </p:blipFill>
          <p:spPr>
            <a:xfrm>
              <a:off x="2880" y="572"/>
              <a:ext cx="2721" cy="1644"/>
            </a:xfrm>
            <a:prstGeom prst="rect">
              <a:avLst/>
            </a:prstGeom>
            <a:noFill/>
            <a:ln w="25400" cap="flat" cmpd="sng">
              <a:solidFill>
                <a:srgbClr val="CC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45061" name="Picture 2" descr="F:\2017年城小文件\2017.10.11福清首届啦啦操联赛\2017福清首届啦啦操联赛\DSC_3653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4" y="618"/>
              <a:ext cx="2479" cy="1497"/>
            </a:xfrm>
            <a:prstGeom prst="rect">
              <a:avLst/>
            </a:prstGeom>
            <a:noFill/>
            <a:ln w="25400" cap="flat" cmpd="sng">
              <a:solidFill>
                <a:srgbClr val="CC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45062" name="Picture 4" descr="F:\2017年城小文件\2017.10.11福清首届啦啦操联赛\新建文件夹\DSC_3816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" y="2614"/>
              <a:ext cx="2243" cy="1542"/>
            </a:xfrm>
            <a:prstGeom prst="rect">
              <a:avLst/>
            </a:prstGeom>
            <a:noFill/>
            <a:ln w="25400" cap="flat" cmpd="sng">
              <a:solidFill>
                <a:srgbClr val="CC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13" name="椭圆 12"/>
            <p:cNvSpPr/>
            <p:nvPr/>
          </p:nvSpPr>
          <p:spPr>
            <a:xfrm>
              <a:off x="1292" y="1570"/>
              <a:ext cx="3039" cy="1724"/>
            </a:xfrm>
            <a:prstGeom prst="ellipse">
              <a:avLst/>
            </a:prstGeom>
            <a:blipFill>
              <a:blip r:embed="rId6" cstate="print"/>
              <a:stretch>
                <a:fillRect/>
              </a:stretch>
            </a:blip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2034327" y="255973"/>
            <a:ext cx="52052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举办</a:t>
            </a:r>
            <a:r>
              <a:rPr kumimoji="0" lang="zh-CN" altLang="en-US" sz="32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冬青黑体简体中文 W3"/>
              </a:rPr>
              <a:t>福清市首届啦啦操联赛</a:t>
            </a:r>
            <a:endParaRPr kumimoji="0" lang="zh-CN" altLang="en-US" sz="3200" b="1" i="0" u="none" strike="noStrike" kern="1200" cap="none" spc="50" normalizeH="0" baseline="0" noProof="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椭圆 11"/>
          <p:cNvSpPr/>
          <p:nvPr/>
        </p:nvSpPr>
        <p:spPr>
          <a:xfrm>
            <a:off x="4500563" y="3357563"/>
            <a:ext cx="2879725" cy="2879725"/>
          </a:xfrm>
          <a:prstGeom prst="ellipse">
            <a:avLst/>
          </a:prstGeom>
          <a:blipFill>
            <a:blip r:embed="rId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619250" y="3429000"/>
            <a:ext cx="2879725" cy="2879725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95288" y="1268413"/>
            <a:ext cx="2879725" cy="2879725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643563" y="1268413"/>
            <a:ext cx="2879725" cy="2879725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132138" y="1268413"/>
            <a:ext cx="2879725" cy="2879725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6087" name="图片 15" descr="校标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0475" y="398780"/>
            <a:ext cx="719138" cy="719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/>
          <p:nvPr/>
        </p:nvSpPr>
        <p:spPr>
          <a:xfrm>
            <a:off x="2051790" y="470394"/>
            <a:ext cx="52052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举办</a:t>
            </a:r>
            <a:r>
              <a:rPr kumimoji="0" lang="zh-CN" altLang="en-US" sz="32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冬青黑体简体中文 W3"/>
              </a:rPr>
              <a:t>福清市首届啦啦操联赛</a:t>
            </a:r>
            <a:endParaRPr kumimoji="0" lang="zh-CN" altLang="en-US" sz="3200" b="1" i="0" u="none" strike="noStrike" kern="1200" cap="none" spc="50" normalizeH="0" baseline="0" noProof="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Rectangle 8"/>
          <p:cNvSpPr/>
          <p:nvPr/>
        </p:nvSpPr>
        <p:spPr>
          <a:xfrm>
            <a:off x="5003800" y="6115050"/>
            <a:ext cx="3816350" cy="1484313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>
              <a:buFont typeface="Arial" panose="020B0604020202020204" pitchFamily="34" charset="0"/>
              <a:buNone/>
            </a:pPr>
            <a:endParaRPr lang="zh-CN" altLang="en-US" b="0" dirty="0">
              <a:latin typeface="Arial" panose="020B0604020202020204" pitchFamily="34" charset="0"/>
            </a:endParaRPr>
          </a:p>
        </p:txBody>
      </p:sp>
      <p:sp>
        <p:nvSpPr>
          <p:cNvPr id="47107" name="TextBox 1"/>
          <p:cNvSpPr txBox="1"/>
          <p:nvPr/>
        </p:nvSpPr>
        <p:spPr>
          <a:xfrm>
            <a:off x="2916238" y="2420938"/>
            <a:ext cx="2622550" cy="8239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4800" b="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千年名校</a:t>
            </a:r>
            <a:endParaRPr lang="zh-CN" altLang="en-US" sz="4800" b="0" dirty="0">
              <a:solidFill>
                <a:srgbClr val="CC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42988" y="4076700"/>
            <a:ext cx="7747000" cy="1006475"/>
          </a:xfrm>
          <a:prstGeom prst="rect">
            <a:avLst/>
          </a:prstGeom>
          <a:noFill/>
        </p:spPr>
        <p:txBody>
          <a:bodyPr>
            <a:spAutoFit/>
          </a:bodyPr>
          <a:p>
            <a:r>
              <a:rPr lang="en-US" altLang="zh-CN" sz="2400" dirty="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            </a:t>
            </a:r>
            <a:r>
              <a:rPr lang="en-US" altLang="zh-CN" sz="240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 </a:t>
            </a:r>
            <a:r>
              <a:rPr lang="en-US" altLang="zh-CN" sz="3600" dirty="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夏  金</a:t>
            </a:r>
            <a:r>
              <a:rPr lang="en-US" altLang="zh-CN" sz="2400" dirty="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   </a:t>
            </a:r>
            <a:r>
              <a:rPr lang="en-US" altLang="zh-CN" sz="240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     </a:t>
            </a:r>
            <a:r>
              <a:rPr lang="en-US" altLang="zh-CN" sz="2400" dirty="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 </a:t>
            </a:r>
            <a:r>
              <a:rPr lang="en-US" altLang="zh-CN" sz="2000" dirty="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WWW. FQCX.CN</a:t>
            </a:r>
            <a:r>
              <a:rPr lang="en-US" altLang="zh-CN" sz="2400" dirty="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   </a:t>
            </a:r>
            <a:endParaRPr lang="en-US" altLang="zh-CN" sz="2400">
              <a:solidFill>
                <a:srgbClr val="333F50"/>
              </a:solidFill>
              <a:latin typeface="冬青黑体简体中文 W3"/>
              <a:ea typeface="冬青黑体简体中文 W3"/>
            </a:endParaRPr>
          </a:p>
          <a:p>
            <a:r>
              <a:rPr lang="en-US" altLang="zh-CN" sz="240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                            </a:t>
            </a:r>
            <a:r>
              <a:rPr lang="en-US" altLang="zh-CN" sz="2400" dirty="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1666848583@</a:t>
            </a:r>
            <a:r>
              <a:rPr lang="en-US" altLang="zh-CN" sz="2000" dirty="0">
                <a:solidFill>
                  <a:srgbClr val="333F50"/>
                </a:solidFill>
                <a:latin typeface="冬青黑体简体中文 W3"/>
                <a:ea typeface="冬青黑体简体中文 W3"/>
              </a:rPr>
              <a:t>QQ.COM </a:t>
            </a:r>
            <a:endParaRPr lang="en-US" altLang="zh-CN" sz="2000" dirty="0">
              <a:solidFill>
                <a:srgbClr val="333F50"/>
              </a:solidFill>
              <a:latin typeface="冬青黑体简体中文 W3"/>
              <a:ea typeface="冬青黑体简体中文 W3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00113" y="3284538"/>
            <a:ext cx="8836025" cy="677863"/>
          </a:xfrm>
          <a:prstGeom prst="rect">
            <a:avLst/>
          </a:prstGeom>
          <a:noFill/>
        </p:spPr>
        <p:txBody>
          <a:bodyPr>
            <a:spAutoFit/>
          </a:bodyPr>
          <a:p>
            <a:pPr>
              <a:lnSpc>
                <a:spcPct val="80000"/>
              </a:lnSpc>
            </a:pPr>
            <a:r>
              <a:rPr lang="en-US" altLang="zh-CN" sz="4800" b="0">
                <a:solidFill>
                  <a:srgbClr val="CC0000"/>
                </a:solidFill>
                <a:latin typeface="隶书" panose="020105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en-US" sz="4800" b="0" dirty="0">
                <a:solidFill>
                  <a:srgbClr val="CC0000"/>
                </a:solidFill>
                <a:latin typeface="隶书" panose="02010509060101010101" pitchFamily="49" charset="-122"/>
                <a:ea typeface="仿宋" panose="02010609060101010101" pitchFamily="49" charset="-122"/>
              </a:rPr>
              <a:t>福清市城关小学</a:t>
            </a:r>
            <a:r>
              <a:rPr lang="zh-CN" altLang="en-US" sz="4800" b="0" dirty="0">
                <a:solidFill>
                  <a:srgbClr val="CC0000"/>
                </a:solidFill>
                <a:latin typeface="Calibri" panose="020F0502020204030204" pitchFamily="34" charset="0"/>
                <a:ea typeface="仿宋" panose="02010609060101010101" pitchFamily="49" charset="-122"/>
              </a:rPr>
              <a:t>欢迎您</a:t>
            </a:r>
            <a:endParaRPr lang="en-US" altLang="en-US" sz="4800" b="0" dirty="0">
              <a:solidFill>
                <a:srgbClr val="CC0000"/>
              </a:solidFill>
              <a:latin typeface="隶书" panose="020105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23850" y="1412875"/>
            <a:ext cx="7993063" cy="677863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80000"/>
              </a:lnSpc>
            </a:pPr>
            <a:r>
              <a:rPr lang="en-US" altLang="zh-CN" sz="4800" b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en-US" altLang="zh-CN" sz="4800" b="0" dirty="0">
                <a:solidFill>
                  <a:srgbClr val="CC0000"/>
                </a:solidFill>
                <a:latin typeface="隶书" panose="02010509060101010101" pitchFamily="49" charset="-122"/>
                <a:ea typeface="仿宋" panose="02010609060101010101" pitchFamily="49" charset="-122"/>
              </a:rPr>
              <a:t>福建</a:t>
            </a:r>
            <a:r>
              <a:rPr lang="en-US" altLang="zh-CN" sz="4800" b="0" dirty="0">
                <a:solidFill>
                  <a:srgbClr val="CC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en-US" altLang="zh-CN" sz="4800" b="0" dirty="0">
                <a:solidFill>
                  <a:srgbClr val="CC0000"/>
                </a:solidFill>
                <a:latin typeface="隶书" panose="02010509060101010101" pitchFamily="49" charset="-122"/>
                <a:ea typeface="仿宋" panose="02010609060101010101" pitchFamily="49" charset="-122"/>
              </a:rPr>
              <a:t>福州</a:t>
            </a:r>
            <a:r>
              <a:rPr lang="en-US" altLang="zh-CN" sz="4800" b="0" dirty="0">
                <a:solidFill>
                  <a:srgbClr val="CC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en-US" altLang="zh-CN" sz="4800" b="0" dirty="0">
                <a:solidFill>
                  <a:srgbClr val="CC0000"/>
                </a:solidFill>
                <a:latin typeface="隶书" panose="02010509060101010101" pitchFamily="49" charset="-122"/>
                <a:ea typeface="仿宋" panose="02010609060101010101" pitchFamily="49" charset="-122"/>
              </a:rPr>
              <a:t>福清</a:t>
            </a:r>
            <a:r>
              <a:rPr lang="zh-CN" altLang="en-US" sz="4800" b="0" dirty="0">
                <a:solidFill>
                  <a:srgbClr val="CC0000"/>
                </a:solidFill>
                <a:latin typeface="隶书" panose="02010509060101010101" pitchFamily="49" charset="-122"/>
                <a:ea typeface="仿宋" panose="02010609060101010101" pitchFamily="49" charset="-122"/>
              </a:rPr>
              <a:t>欢迎您</a:t>
            </a:r>
            <a:endParaRPr lang="en-US" altLang="en-US" sz="4800" b="0" dirty="0">
              <a:solidFill>
                <a:srgbClr val="CC0000"/>
              </a:solidFill>
              <a:latin typeface="隶书" panose="020105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7111" name="TextBox 1"/>
          <p:cNvSpPr txBox="1"/>
          <p:nvPr/>
        </p:nvSpPr>
        <p:spPr>
          <a:xfrm>
            <a:off x="2916238" y="476250"/>
            <a:ext cx="2622550" cy="8239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4800" b="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千年古邑</a:t>
            </a:r>
            <a:endParaRPr lang="zh-CN" altLang="en-US" sz="4800" b="0" dirty="0">
              <a:solidFill>
                <a:srgbClr val="CC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1487</Words>
  <Application>WPS 演示</Application>
  <PresentationFormat>在屏幕上显示</PresentationFormat>
  <Paragraphs>236</Paragraphs>
  <Slides>34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34</vt:i4>
      </vt:variant>
    </vt:vector>
  </HeadingPairs>
  <TitlesOfParts>
    <vt:vector size="53" baseType="lpstr">
      <vt:lpstr>Arial</vt:lpstr>
      <vt:lpstr>宋体</vt:lpstr>
      <vt:lpstr>Wingdings</vt:lpstr>
      <vt:lpstr>Calibri</vt:lpstr>
      <vt:lpstr>Calibri Light</vt:lpstr>
      <vt:lpstr>冬青黑体简体中文 W3</vt:lpstr>
      <vt:lpstr>华文行楷</vt:lpstr>
      <vt:lpstr>Malgun Gothic</vt:lpstr>
      <vt:lpstr>黑体</vt:lpstr>
      <vt:lpstr>隶书</vt:lpstr>
      <vt:lpstr>微软雅黑</vt:lpstr>
      <vt:lpstr>Arial Unicode MS</vt:lpstr>
      <vt:lpstr>冬青黑体简体中文 W6</vt:lpstr>
      <vt:lpstr>楷体</vt:lpstr>
      <vt:lpstr>冬青黑体简体中文 W6</vt:lpstr>
      <vt:lpstr>仿宋</vt:lpstr>
      <vt:lpstr>Office 主题</vt:lpstr>
      <vt:lpstr>自定义设计方案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潘</dc:creator>
  <cp:lastModifiedBy>王家明</cp:lastModifiedBy>
  <cp:revision>328</cp:revision>
  <dcterms:created xsi:type="dcterms:W3CDTF">2017-12-14T02:23:00Z</dcterms:created>
  <dcterms:modified xsi:type="dcterms:W3CDTF">2017-12-23T00:34:50Z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