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96" r:id="rId4"/>
    <p:sldId id="341" r:id="rId5"/>
    <p:sldId id="342" r:id="rId6"/>
    <p:sldId id="346" r:id="rId7"/>
    <p:sldId id="355" r:id="rId8"/>
    <p:sldId id="345" r:id="rId9"/>
    <p:sldId id="349" r:id="rId10"/>
    <p:sldId id="350" r:id="rId11"/>
    <p:sldId id="353" r:id="rId12"/>
    <p:sldId id="354" r:id="rId13"/>
    <p:sldId id="331" r:id="rId14"/>
    <p:sldId id="270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33CCFF"/>
    <a:srgbClr val="FF9933"/>
    <a:srgbClr val="B9E8FF"/>
    <a:srgbClr val="99CC00"/>
    <a:srgbClr val="9FDFFF"/>
    <a:srgbClr val="66CCFF"/>
    <a:srgbClr val="FFAB57"/>
    <a:srgbClr val="FFCC00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2" autoAdjust="0"/>
    <p:restoredTop sz="96353" autoAdjust="0"/>
  </p:normalViewPr>
  <p:slideViewPr>
    <p:cSldViewPr snapToGrid="0">
      <p:cViewPr varScale="1">
        <p:scale>
          <a:sx n="67" d="100"/>
          <a:sy n="67" d="100"/>
        </p:scale>
        <p:origin x="141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一、聚力保障，合力推进，着力夯实学校体育工作基础</a:t>
            </a:r>
          </a:p>
        </p:txBody>
      </p:sp>
      <p:sp>
        <p:nvSpPr>
          <p:cNvPr id="8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9" name="Freeform 17"/>
          <p:cNvSpPr>
            <a:spLocks noChangeAspect="1"/>
          </p:cNvSpPr>
          <p:nvPr userDrawn="1"/>
        </p:nvSpPr>
        <p:spPr bwMode="auto">
          <a:xfrm>
            <a:off x="1138412" y="848065"/>
            <a:ext cx="728662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2829907" y="779246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第一，坚持三级联动，强化政策保障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一、聚力保障，合力推进，着力夯实学校体育工作基础</a:t>
            </a:r>
          </a:p>
        </p:txBody>
      </p:sp>
      <p:sp>
        <p:nvSpPr>
          <p:cNvPr id="8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9" name="Freeform 17"/>
          <p:cNvSpPr>
            <a:spLocks noChangeAspect="1"/>
          </p:cNvSpPr>
          <p:nvPr userDrawn="1"/>
        </p:nvSpPr>
        <p:spPr bwMode="auto">
          <a:xfrm>
            <a:off x="1138412" y="848065"/>
            <a:ext cx="728662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2829907" y="779246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第二，坚持创新改革，强化机制保障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一、聚力保障，合力推进，着力夯实学校体育工作基础</a:t>
            </a:r>
          </a:p>
        </p:txBody>
      </p:sp>
      <p:sp>
        <p:nvSpPr>
          <p:cNvPr id="8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9" name="Freeform 17"/>
          <p:cNvSpPr>
            <a:spLocks noChangeAspect="1"/>
          </p:cNvSpPr>
          <p:nvPr userDrawn="1"/>
        </p:nvSpPr>
        <p:spPr bwMode="auto">
          <a:xfrm>
            <a:off x="1138412" y="848065"/>
            <a:ext cx="728662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2829907" y="779246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第三，坚持多元实效，强化评价保障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二、贴近生活，科学配置，积极破解学校体育工作瓶颈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1138412" y="848065"/>
            <a:ext cx="728662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二、贴近生活，科学配置，积极破解学校体育工作瓶颈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1138412" y="848065"/>
            <a:ext cx="728662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12" name="矩形 11"/>
          <p:cNvSpPr/>
          <p:nvPr userDrawn="1"/>
        </p:nvSpPr>
        <p:spPr>
          <a:xfrm>
            <a:off x="2829907" y="779246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一是科学分析学校体育器材现实需求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二、贴近生活，科学配置，积极破解学校体育工作瓶颈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1138412" y="848065"/>
            <a:ext cx="728662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12" name="矩形 11"/>
          <p:cNvSpPr/>
          <p:nvPr userDrawn="1"/>
        </p:nvSpPr>
        <p:spPr>
          <a:xfrm>
            <a:off x="2829907" y="779246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二是激励教师主动创新研发自制器材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二、贴近生活，科学配置，积极破解学校体育工作瓶颈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1138412" y="848065"/>
            <a:ext cx="728662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12" name="矩形 11"/>
          <p:cNvSpPr/>
          <p:nvPr userDrawn="1"/>
        </p:nvSpPr>
        <p:spPr>
          <a:xfrm>
            <a:off x="2829907" y="779246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三是加强创新体育器材的配置和应用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三、科学推进，融合创新，不断激发学校体育工作活力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1138412" y="848065"/>
            <a:ext cx="728662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三、科学推进，融合创新，不断激发学校体育工作活力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829676" y="856375"/>
            <a:ext cx="7973502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2248819" y="779246"/>
            <a:ext cx="5065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一是以创新体育器材，促体育课堂教学多样精彩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三、科学推进，融合创新，不断激发学校体育工作活力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290945" y="856375"/>
            <a:ext cx="894449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2016384" y="779246"/>
            <a:ext cx="5530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二是以创新体育器材，促全员运动会更贴近学生生活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三、科学推进，融合创新，不断激发学校体育工作活力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290945" y="856375"/>
            <a:ext cx="894449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2132602" y="779246"/>
            <a:ext cx="5298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三是以创新体育器材，促学校特色品牌项目更凸显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四、巩固成果，放大优势，有效彰显学校体育工作成效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290945" y="856375"/>
            <a:ext cx="8944495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四、巩固成果，放大优势，有效彰显学校体育工作成效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1388225" y="856375"/>
            <a:ext cx="6700059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2829909" y="779246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一是有效提升了学生的体质健康水平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四、巩固成果，放大优势，有效彰显学校体育工作成效</a:t>
            </a:r>
          </a:p>
        </p:txBody>
      </p:sp>
      <p:sp>
        <p:nvSpPr>
          <p:cNvPr id="9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10" name="Freeform 17"/>
          <p:cNvSpPr>
            <a:spLocks noChangeAspect="1"/>
          </p:cNvSpPr>
          <p:nvPr userDrawn="1"/>
        </p:nvSpPr>
        <p:spPr bwMode="auto">
          <a:xfrm>
            <a:off x="1388225" y="856375"/>
            <a:ext cx="6700059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2829910" y="779246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二是有效提高了教师的课堂教学效率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 userDrawn="1"/>
        </p:nvSpPr>
        <p:spPr>
          <a:xfrm>
            <a:off x="893212" y="244955"/>
            <a:ext cx="8099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0">
                <a:solidFill>
                  <a:schemeClr val="accent2"/>
                </a:solidFill>
                <a:effectLst>
                  <a:innerShdw blurRad="63500" dist="50800" dir="13500000">
                    <a:prstClr val="black">
                      <a:alpha val="60000"/>
                    </a:prstClr>
                  </a:innerShdw>
                </a:effectLst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1" dirty="0">
                <a:solidFill>
                  <a:schemeClr val="accent1"/>
                </a:solidFill>
                <a:effectLst/>
              </a:rPr>
              <a:t>四、巩固成果，放大优势，有效彰显学校体育工作成效</a:t>
            </a:r>
          </a:p>
        </p:txBody>
      </p:sp>
      <p:sp>
        <p:nvSpPr>
          <p:cNvPr id="7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8" name="Freeform 17"/>
          <p:cNvSpPr>
            <a:spLocks noChangeAspect="1"/>
          </p:cNvSpPr>
          <p:nvPr userDrawn="1"/>
        </p:nvSpPr>
        <p:spPr bwMode="auto">
          <a:xfrm>
            <a:off x="1388225" y="856375"/>
            <a:ext cx="6700059" cy="307181"/>
          </a:xfrm>
          <a:custGeom>
            <a:avLst/>
            <a:gdLst>
              <a:gd name="T0" fmla="*/ 6252 w 26726"/>
              <a:gd name="T1" fmla="*/ 1102 h 1102"/>
              <a:gd name="T2" fmla="*/ 5590 w 26726"/>
              <a:gd name="T3" fmla="*/ 925 h 1102"/>
              <a:gd name="T4" fmla="*/ 4385 w 26726"/>
              <a:gd name="T5" fmla="*/ 228 h 1102"/>
              <a:gd name="T6" fmla="*/ 3723 w 26726"/>
              <a:gd name="T7" fmla="*/ 51 h 1102"/>
              <a:gd name="T8" fmla="*/ 0 w 26726"/>
              <a:gd name="T9" fmla="*/ 27 h 1102"/>
              <a:gd name="T10" fmla="*/ 3723 w 26726"/>
              <a:gd name="T11" fmla="*/ 2 h 1102"/>
              <a:gd name="T12" fmla="*/ 4385 w 26726"/>
              <a:gd name="T13" fmla="*/ 156 h 1102"/>
              <a:gd name="T14" fmla="*/ 5590 w 26726"/>
              <a:gd name="T15" fmla="*/ 829 h 1102"/>
              <a:gd name="T16" fmla="*/ 6252 w 26726"/>
              <a:gd name="T17" fmla="*/ 1006 h 1102"/>
              <a:gd name="T18" fmla="*/ 20474 w 26726"/>
              <a:gd name="T19" fmla="*/ 1006 h 1102"/>
              <a:gd name="T20" fmla="*/ 21136 w 26726"/>
              <a:gd name="T21" fmla="*/ 829 h 1102"/>
              <a:gd name="T22" fmla="*/ 22341 w 26726"/>
              <a:gd name="T23" fmla="*/ 156 h 1102"/>
              <a:gd name="T24" fmla="*/ 23003 w 26726"/>
              <a:gd name="T25" fmla="*/ 2 h 1102"/>
              <a:gd name="T26" fmla="*/ 26726 w 26726"/>
              <a:gd name="T27" fmla="*/ 27 h 1102"/>
              <a:gd name="T28" fmla="*/ 23003 w 26726"/>
              <a:gd name="T29" fmla="*/ 51 h 1102"/>
              <a:gd name="T30" fmla="*/ 22341 w 26726"/>
              <a:gd name="T31" fmla="*/ 228 h 1102"/>
              <a:gd name="T32" fmla="*/ 21136 w 26726"/>
              <a:gd name="T33" fmla="*/ 925 h 1102"/>
              <a:gd name="T34" fmla="*/ 20474 w 26726"/>
              <a:gd name="T35" fmla="*/ 1102 h 1102"/>
              <a:gd name="T36" fmla="*/ 6252 w 26726"/>
              <a:gd name="T37" fmla="*/ 1102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726" h="1102">
                <a:moveTo>
                  <a:pt x="6252" y="1102"/>
                </a:moveTo>
                <a:cubicBezTo>
                  <a:pt x="6009" y="1102"/>
                  <a:pt x="5801" y="1046"/>
                  <a:pt x="5590" y="925"/>
                </a:cubicBezTo>
                <a:lnTo>
                  <a:pt x="4385" y="228"/>
                </a:lnTo>
                <a:cubicBezTo>
                  <a:pt x="4174" y="107"/>
                  <a:pt x="3966" y="53"/>
                  <a:pt x="3723" y="51"/>
                </a:cubicBezTo>
                <a:lnTo>
                  <a:pt x="0" y="27"/>
                </a:lnTo>
                <a:lnTo>
                  <a:pt x="3723" y="2"/>
                </a:lnTo>
                <a:cubicBezTo>
                  <a:pt x="3966" y="0"/>
                  <a:pt x="4173" y="38"/>
                  <a:pt x="4385" y="156"/>
                </a:cubicBezTo>
                <a:lnTo>
                  <a:pt x="5590" y="829"/>
                </a:lnTo>
                <a:cubicBezTo>
                  <a:pt x="5802" y="947"/>
                  <a:pt x="6009" y="1006"/>
                  <a:pt x="6252" y="1006"/>
                </a:cubicBezTo>
                <a:cubicBezTo>
                  <a:pt x="10993" y="1006"/>
                  <a:pt x="15733" y="1006"/>
                  <a:pt x="20474" y="1006"/>
                </a:cubicBezTo>
                <a:cubicBezTo>
                  <a:pt x="20717" y="1006"/>
                  <a:pt x="20924" y="947"/>
                  <a:pt x="21136" y="829"/>
                </a:cubicBezTo>
                <a:lnTo>
                  <a:pt x="22341" y="156"/>
                </a:lnTo>
                <a:cubicBezTo>
                  <a:pt x="22553" y="38"/>
                  <a:pt x="22760" y="0"/>
                  <a:pt x="23003" y="2"/>
                </a:cubicBezTo>
                <a:lnTo>
                  <a:pt x="26726" y="27"/>
                </a:lnTo>
                <a:lnTo>
                  <a:pt x="23003" y="51"/>
                </a:lnTo>
                <a:cubicBezTo>
                  <a:pt x="22760" y="53"/>
                  <a:pt x="22552" y="107"/>
                  <a:pt x="22341" y="228"/>
                </a:cubicBezTo>
                <a:lnTo>
                  <a:pt x="21136" y="925"/>
                </a:lnTo>
                <a:cubicBezTo>
                  <a:pt x="20925" y="1046"/>
                  <a:pt x="20717" y="1102"/>
                  <a:pt x="20474" y="1102"/>
                </a:cubicBezTo>
                <a:cubicBezTo>
                  <a:pt x="15733" y="1102"/>
                  <a:pt x="10993" y="1102"/>
                  <a:pt x="6252" y="1102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  <p:sp>
        <p:nvSpPr>
          <p:cNvPr id="10" name="矩形 9"/>
          <p:cNvSpPr/>
          <p:nvPr userDrawn="1"/>
        </p:nvSpPr>
        <p:spPr>
          <a:xfrm>
            <a:off x="2946128" y="779246"/>
            <a:ext cx="3671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5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三是有效促进了学校体育工作发展</a:t>
            </a:r>
            <a:endParaRPr lang="zh-CN" altLang="en-US" sz="1100" dirty="0">
              <a:solidFill>
                <a:schemeClr val="accent5"/>
              </a:solidFill>
              <a:effectLst/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31"/>
          <p:cNvSpPr>
            <a:spLocks noChangeAspect="1" noChangeArrowheads="1"/>
          </p:cNvSpPr>
          <p:nvPr userDrawn="1"/>
        </p:nvSpPr>
        <p:spPr bwMode="auto">
          <a:xfrm>
            <a:off x="93238" y="109402"/>
            <a:ext cx="830166" cy="8301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31" y="188703"/>
            <a:ext cx="639345" cy="65814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2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2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286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44E0A4EA-E41E-4E06-B61B-E6FF3A24EE67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28950" y="635636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A1563216-4B8A-4714-A26B-3CE82E7693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44E0A4EA-E41E-4E06-B61B-E6FF3A24EE67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6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A1563216-4B8A-4714-A26B-3CE82E7693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44E0A4EA-E41E-4E06-B61B-E6FF3A24EE67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635636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A1563216-4B8A-4714-A26B-3CE82E7693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98743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44E0A4EA-E41E-4E06-B61B-E6FF3A24EE67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6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A1563216-4B8A-4714-A26B-3CE82E7693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6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44E0A4EA-E41E-4E06-B61B-E6FF3A24EE67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6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A1563216-4B8A-4714-A26B-3CE82E7693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44E0A4EA-E41E-4E06-B61B-E6FF3A24EE67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6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A1563216-4B8A-4714-A26B-3CE82E7693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2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44E0A4EA-E41E-4E06-B61B-E6FF3A24EE67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6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/>
          <a:lstStyle/>
          <a:p>
            <a:fld id="{A1563216-4B8A-4714-A26B-3CE82E7693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14950"/>
            <a:ext cx="9144000" cy="15430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xStyles>
    <p:titleStyle>
      <a:lvl1pPr algn="l" defTabSz="685165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165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reeform 37"/>
          <p:cNvSpPr>
            <a:spLocks noChangeAspect="1"/>
          </p:cNvSpPr>
          <p:nvPr/>
        </p:nvSpPr>
        <p:spPr bwMode="auto">
          <a:xfrm rot="16200000">
            <a:off x="4806347" y="2958677"/>
            <a:ext cx="2110979" cy="3236119"/>
          </a:xfrm>
          <a:custGeom>
            <a:avLst/>
            <a:gdLst>
              <a:gd name="T0" fmla="*/ 1800 w 7740"/>
              <a:gd name="T1" fmla="*/ 8280 h 11880"/>
              <a:gd name="T2" fmla="*/ 0 w 7740"/>
              <a:gd name="T3" fmla="*/ 10080 h 11880"/>
              <a:gd name="T4" fmla="*/ 1800 w 7740"/>
              <a:gd name="T5" fmla="*/ 11880 h 11880"/>
              <a:gd name="T6" fmla="*/ 3600 w 7740"/>
              <a:gd name="T7" fmla="*/ 10080 h 11880"/>
              <a:gd name="T8" fmla="*/ 5940 w 7740"/>
              <a:gd name="T9" fmla="*/ 7740 h 11880"/>
              <a:gd name="T10" fmla="*/ 7740 w 7740"/>
              <a:gd name="T11" fmla="*/ 5940 h 11880"/>
              <a:gd name="T12" fmla="*/ 5940 w 7740"/>
              <a:gd name="T13" fmla="*/ 4140 h 11880"/>
              <a:gd name="T14" fmla="*/ 3600 w 7740"/>
              <a:gd name="T15" fmla="*/ 1800 h 11880"/>
              <a:gd name="T16" fmla="*/ 1800 w 7740"/>
              <a:gd name="T17" fmla="*/ 0 h 11880"/>
              <a:gd name="T18" fmla="*/ 0 w 7740"/>
              <a:gd name="T19" fmla="*/ 1800 h 11880"/>
              <a:gd name="T20" fmla="*/ 1800 w 7740"/>
              <a:gd name="T21" fmla="*/ 3600 h 11880"/>
              <a:gd name="T22" fmla="*/ 4140 w 7740"/>
              <a:gd name="T23" fmla="*/ 5940 h 11880"/>
              <a:gd name="T24" fmla="*/ 1800 w 7740"/>
              <a:gd name="T25" fmla="*/ 8280 h 11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40" h="11880">
                <a:moveTo>
                  <a:pt x="1800" y="8280"/>
                </a:moveTo>
                <a:cubicBezTo>
                  <a:pt x="806" y="8280"/>
                  <a:pt x="0" y="9086"/>
                  <a:pt x="0" y="10080"/>
                </a:cubicBezTo>
                <a:cubicBezTo>
                  <a:pt x="0" y="11074"/>
                  <a:pt x="806" y="11880"/>
                  <a:pt x="1800" y="11880"/>
                </a:cubicBezTo>
                <a:cubicBezTo>
                  <a:pt x="2794" y="11880"/>
                  <a:pt x="3600" y="11074"/>
                  <a:pt x="3600" y="10080"/>
                </a:cubicBezTo>
                <a:cubicBezTo>
                  <a:pt x="3600" y="8794"/>
                  <a:pt x="4654" y="7740"/>
                  <a:pt x="5940" y="7740"/>
                </a:cubicBezTo>
                <a:cubicBezTo>
                  <a:pt x="6929" y="7740"/>
                  <a:pt x="7740" y="6929"/>
                  <a:pt x="7740" y="5940"/>
                </a:cubicBezTo>
                <a:cubicBezTo>
                  <a:pt x="7740" y="4946"/>
                  <a:pt x="6934" y="4140"/>
                  <a:pt x="5940" y="4140"/>
                </a:cubicBezTo>
                <a:cubicBezTo>
                  <a:pt x="4654" y="4140"/>
                  <a:pt x="3600" y="3086"/>
                  <a:pt x="3600" y="1800"/>
                </a:cubicBezTo>
                <a:cubicBezTo>
                  <a:pt x="3600" y="811"/>
                  <a:pt x="2789" y="0"/>
                  <a:pt x="1800" y="0"/>
                </a:cubicBezTo>
                <a:cubicBezTo>
                  <a:pt x="806" y="0"/>
                  <a:pt x="0" y="806"/>
                  <a:pt x="0" y="1800"/>
                </a:cubicBezTo>
                <a:cubicBezTo>
                  <a:pt x="0" y="2794"/>
                  <a:pt x="806" y="3600"/>
                  <a:pt x="1800" y="3600"/>
                </a:cubicBezTo>
                <a:cubicBezTo>
                  <a:pt x="3086" y="3600"/>
                  <a:pt x="4140" y="4654"/>
                  <a:pt x="4140" y="5940"/>
                </a:cubicBezTo>
                <a:cubicBezTo>
                  <a:pt x="4140" y="7220"/>
                  <a:pt x="3080" y="8280"/>
                  <a:pt x="1800" y="828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</p:spPr>
      </p:pic>
      <p:sp>
        <p:nvSpPr>
          <p:cNvPr id="33" name="Oval 31"/>
          <p:cNvSpPr>
            <a:spLocks noChangeAspect="1" noChangeArrowheads="1"/>
          </p:cNvSpPr>
          <p:nvPr/>
        </p:nvSpPr>
        <p:spPr bwMode="auto">
          <a:xfrm>
            <a:off x="6486753" y="3534052"/>
            <a:ext cx="981075" cy="981075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35" name="Oval 33"/>
          <p:cNvSpPr>
            <a:spLocks noChangeAspect="1" noChangeArrowheads="1"/>
          </p:cNvSpPr>
          <p:nvPr/>
        </p:nvSpPr>
        <p:spPr bwMode="auto">
          <a:xfrm>
            <a:off x="1993275" y="3511998"/>
            <a:ext cx="981075" cy="97988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Freeform 124"/>
          <p:cNvSpPr>
            <a:spLocks noChangeAspect="1" noEditPoints="1"/>
          </p:cNvSpPr>
          <p:nvPr/>
        </p:nvSpPr>
        <p:spPr bwMode="auto">
          <a:xfrm>
            <a:off x="6712802" y="3881975"/>
            <a:ext cx="408240" cy="324000"/>
          </a:xfrm>
          <a:custGeom>
            <a:avLst/>
            <a:gdLst>
              <a:gd name="T0" fmla="*/ 377 w 1101"/>
              <a:gd name="T1" fmla="*/ 858 h 877"/>
              <a:gd name="T2" fmla="*/ 397 w 1101"/>
              <a:gd name="T3" fmla="*/ 866 h 877"/>
              <a:gd name="T4" fmla="*/ 566 w 1101"/>
              <a:gd name="T5" fmla="*/ 716 h 877"/>
              <a:gd name="T6" fmla="*/ 377 w 1101"/>
              <a:gd name="T7" fmla="*/ 620 h 877"/>
              <a:gd name="T8" fmla="*/ 377 w 1101"/>
              <a:gd name="T9" fmla="*/ 858 h 877"/>
              <a:gd name="T10" fmla="*/ 1066 w 1101"/>
              <a:gd name="T11" fmla="*/ 8 h 877"/>
              <a:gd name="T12" fmla="*/ 21 w 1101"/>
              <a:gd name="T13" fmla="*/ 371 h 877"/>
              <a:gd name="T14" fmla="*/ 20 w 1101"/>
              <a:gd name="T15" fmla="*/ 400 h 877"/>
              <a:gd name="T16" fmla="*/ 245 w 1101"/>
              <a:gd name="T17" fmla="*/ 489 h 877"/>
              <a:gd name="T18" fmla="*/ 245 w 1101"/>
              <a:gd name="T19" fmla="*/ 489 h 877"/>
              <a:gd name="T20" fmla="*/ 379 w 1101"/>
              <a:gd name="T21" fmla="*/ 542 h 877"/>
              <a:gd name="T22" fmla="*/ 1029 w 1101"/>
              <a:gd name="T23" fmla="*/ 70 h 877"/>
              <a:gd name="T24" fmla="*/ 1042 w 1101"/>
              <a:gd name="T25" fmla="*/ 81 h 877"/>
              <a:gd name="T26" fmla="*/ 575 w 1101"/>
              <a:gd name="T27" fmla="*/ 581 h 877"/>
              <a:gd name="T28" fmla="*/ 575 w 1101"/>
              <a:gd name="T29" fmla="*/ 581 h 877"/>
              <a:gd name="T30" fmla="*/ 549 w 1101"/>
              <a:gd name="T31" fmla="*/ 610 h 877"/>
              <a:gd name="T32" fmla="*/ 584 w 1101"/>
              <a:gd name="T33" fmla="*/ 629 h 877"/>
              <a:gd name="T34" fmla="*/ 879 w 1101"/>
              <a:gd name="T35" fmla="*/ 785 h 877"/>
              <a:gd name="T36" fmla="*/ 924 w 1101"/>
              <a:gd name="T37" fmla="*/ 766 h 877"/>
              <a:gd name="T38" fmla="*/ 1095 w 1101"/>
              <a:gd name="T39" fmla="*/ 33 h 877"/>
              <a:gd name="T40" fmla="*/ 1066 w 1101"/>
              <a:gd name="T41" fmla="*/ 8 h 8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01" h="877">
                <a:moveTo>
                  <a:pt x="377" y="858"/>
                </a:moveTo>
                <a:cubicBezTo>
                  <a:pt x="377" y="872"/>
                  <a:pt x="385" y="877"/>
                  <a:pt x="397" y="866"/>
                </a:cubicBezTo>
                <a:cubicBezTo>
                  <a:pt x="412" y="852"/>
                  <a:pt x="566" y="716"/>
                  <a:pt x="566" y="716"/>
                </a:cubicBezTo>
                <a:lnTo>
                  <a:pt x="377" y="620"/>
                </a:lnTo>
                <a:lnTo>
                  <a:pt x="377" y="858"/>
                </a:lnTo>
                <a:close/>
                <a:moveTo>
                  <a:pt x="1066" y="8"/>
                </a:moveTo>
                <a:cubicBezTo>
                  <a:pt x="1046" y="15"/>
                  <a:pt x="41" y="365"/>
                  <a:pt x="21" y="371"/>
                </a:cubicBezTo>
                <a:cubicBezTo>
                  <a:pt x="4" y="378"/>
                  <a:pt x="0" y="392"/>
                  <a:pt x="20" y="400"/>
                </a:cubicBezTo>
                <a:cubicBezTo>
                  <a:pt x="44" y="409"/>
                  <a:pt x="245" y="489"/>
                  <a:pt x="245" y="489"/>
                </a:cubicBezTo>
                <a:lnTo>
                  <a:pt x="245" y="489"/>
                </a:lnTo>
                <a:lnTo>
                  <a:pt x="379" y="542"/>
                </a:lnTo>
                <a:cubicBezTo>
                  <a:pt x="379" y="542"/>
                  <a:pt x="1020" y="76"/>
                  <a:pt x="1029" y="70"/>
                </a:cubicBezTo>
                <a:cubicBezTo>
                  <a:pt x="1038" y="63"/>
                  <a:pt x="1048" y="75"/>
                  <a:pt x="1042" y="81"/>
                </a:cubicBezTo>
                <a:cubicBezTo>
                  <a:pt x="1035" y="89"/>
                  <a:pt x="575" y="581"/>
                  <a:pt x="575" y="581"/>
                </a:cubicBezTo>
                <a:cubicBezTo>
                  <a:pt x="575" y="581"/>
                  <a:pt x="575" y="581"/>
                  <a:pt x="575" y="581"/>
                </a:cubicBezTo>
                <a:lnTo>
                  <a:pt x="549" y="610"/>
                </a:lnTo>
                <a:lnTo>
                  <a:pt x="584" y="629"/>
                </a:lnTo>
                <a:cubicBezTo>
                  <a:pt x="584" y="629"/>
                  <a:pt x="859" y="775"/>
                  <a:pt x="879" y="785"/>
                </a:cubicBezTo>
                <a:cubicBezTo>
                  <a:pt x="896" y="795"/>
                  <a:pt x="918" y="787"/>
                  <a:pt x="924" y="766"/>
                </a:cubicBezTo>
                <a:cubicBezTo>
                  <a:pt x="929" y="741"/>
                  <a:pt x="1092" y="48"/>
                  <a:pt x="1095" y="33"/>
                </a:cubicBezTo>
                <a:cubicBezTo>
                  <a:pt x="1101" y="12"/>
                  <a:pt x="1087" y="0"/>
                  <a:pt x="1066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61" name="Freeform 59"/>
          <p:cNvSpPr>
            <a:spLocks noChangeAspect="1" noEditPoints="1"/>
          </p:cNvSpPr>
          <p:nvPr/>
        </p:nvSpPr>
        <p:spPr bwMode="auto">
          <a:xfrm>
            <a:off x="2301381" y="3807115"/>
            <a:ext cx="367028" cy="351000"/>
          </a:xfrm>
          <a:custGeom>
            <a:avLst/>
            <a:gdLst>
              <a:gd name="T0" fmla="*/ 312 w 999"/>
              <a:gd name="T1" fmla="*/ 203 h 956"/>
              <a:gd name="T2" fmla="*/ 468 w 999"/>
              <a:gd name="T3" fmla="*/ 20 h 956"/>
              <a:gd name="T4" fmla="*/ 231 w 999"/>
              <a:gd name="T5" fmla="*/ 253 h 956"/>
              <a:gd name="T6" fmla="*/ 0 w 999"/>
              <a:gd name="T7" fmla="*/ 441 h 956"/>
              <a:gd name="T8" fmla="*/ 231 w 999"/>
              <a:gd name="T9" fmla="*/ 253 h 956"/>
              <a:gd name="T10" fmla="*/ 249 w 999"/>
              <a:gd name="T11" fmla="*/ 192 h 956"/>
              <a:gd name="T12" fmla="*/ 374 w 999"/>
              <a:gd name="T13" fmla="*/ 0 h 956"/>
              <a:gd name="T14" fmla="*/ 121 w 999"/>
              <a:gd name="T15" fmla="*/ 801 h 956"/>
              <a:gd name="T16" fmla="*/ 283 w 999"/>
              <a:gd name="T17" fmla="*/ 843 h 956"/>
              <a:gd name="T18" fmla="*/ 121 w 999"/>
              <a:gd name="T19" fmla="*/ 801 h 956"/>
              <a:gd name="T20" fmla="*/ 468 w 999"/>
              <a:gd name="T21" fmla="*/ 677 h 956"/>
              <a:gd name="T22" fmla="*/ 266 w 999"/>
              <a:gd name="T23" fmla="*/ 505 h 956"/>
              <a:gd name="T24" fmla="*/ 231 w 999"/>
              <a:gd name="T25" fmla="*/ 705 h 956"/>
              <a:gd name="T26" fmla="*/ 0 w 999"/>
              <a:gd name="T27" fmla="*/ 505 h 956"/>
              <a:gd name="T28" fmla="*/ 231 w 999"/>
              <a:gd name="T29" fmla="*/ 705 h 956"/>
              <a:gd name="T30" fmla="*/ 797 w 999"/>
              <a:gd name="T31" fmla="*/ 441 h 956"/>
              <a:gd name="T32" fmla="*/ 918 w 999"/>
              <a:gd name="T33" fmla="*/ 206 h 956"/>
              <a:gd name="T34" fmla="*/ 770 w 999"/>
              <a:gd name="T35" fmla="*/ 705 h 956"/>
              <a:gd name="T36" fmla="*/ 999 w 999"/>
              <a:gd name="T37" fmla="*/ 505 h 956"/>
              <a:gd name="T38" fmla="*/ 770 w 999"/>
              <a:gd name="T39" fmla="*/ 705 h 956"/>
              <a:gd name="T40" fmla="*/ 626 w 999"/>
              <a:gd name="T41" fmla="*/ 956 h 956"/>
              <a:gd name="T42" fmla="*/ 751 w 999"/>
              <a:gd name="T43" fmla="*/ 765 h 956"/>
              <a:gd name="T44" fmla="*/ 532 w 999"/>
              <a:gd name="T45" fmla="*/ 216 h 956"/>
              <a:gd name="T46" fmla="*/ 660 w 999"/>
              <a:gd name="T47" fmla="*/ 143 h 956"/>
              <a:gd name="T48" fmla="*/ 532 w 999"/>
              <a:gd name="T49" fmla="*/ 677 h 956"/>
              <a:gd name="T50" fmla="*/ 733 w 999"/>
              <a:gd name="T51" fmla="*/ 505 h 956"/>
              <a:gd name="T52" fmla="*/ 532 w 999"/>
              <a:gd name="T53" fmla="*/ 677 h 956"/>
              <a:gd name="T54" fmla="*/ 468 w 999"/>
              <a:gd name="T55" fmla="*/ 441 h 956"/>
              <a:gd name="T56" fmla="*/ 293 w 999"/>
              <a:gd name="T57" fmla="*/ 264 h 956"/>
              <a:gd name="T58" fmla="*/ 532 w 999"/>
              <a:gd name="T59" fmla="*/ 441 h 956"/>
              <a:gd name="T60" fmla="*/ 707 w 999"/>
              <a:gd name="T61" fmla="*/ 264 h 956"/>
              <a:gd name="T62" fmla="*/ 532 w 999"/>
              <a:gd name="T63" fmla="*/ 441 h 956"/>
              <a:gd name="T64" fmla="*/ 751 w 999"/>
              <a:gd name="T65" fmla="*/ 192 h 956"/>
              <a:gd name="T66" fmla="*/ 626 w 999"/>
              <a:gd name="T67" fmla="*/ 0 h 956"/>
              <a:gd name="T68" fmla="*/ 312 w 999"/>
              <a:gd name="T69" fmla="*/ 753 h 956"/>
              <a:gd name="T70" fmla="*/ 468 w 999"/>
              <a:gd name="T71" fmla="*/ 938 h 956"/>
              <a:gd name="T72" fmla="*/ 312 w 999"/>
              <a:gd name="T73" fmla="*/ 753 h 956"/>
              <a:gd name="T74" fmla="*/ 687 w 999"/>
              <a:gd name="T75" fmla="*/ 753 h 956"/>
              <a:gd name="T76" fmla="*/ 532 w 999"/>
              <a:gd name="T77" fmla="*/ 938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9" h="956">
                <a:moveTo>
                  <a:pt x="340" y="143"/>
                </a:moveTo>
                <a:cubicBezTo>
                  <a:pt x="330" y="162"/>
                  <a:pt x="321" y="183"/>
                  <a:pt x="312" y="203"/>
                </a:cubicBezTo>
                <a:cubicBezTo>
                  <a:pt x="361" y="210"/>
                  <a:pt x="413" y="214"/>
                  <a:pt x="468" y="216"/>
                </a:cubicBezTo>
                <a:lnTo>
                  <a:pt x="468" y="20"/>
                </a:lnTo>
                <a:cubicBezTo>
                  <a:pt x="421" y="33"/>
                  <a:pt x="376" y="75"/>
                  <a:pt x="340" y="143"/>
                </a:cubicBezTo>
                <a:close/>
                <a:moveTo>
                  <a:pt x="231" y="253"/>
                </a:moveTo>
                <a:cubicBezTo>
                  <a:pt x="176" y="240"/>
                  <a:pt x="125" y="225"/>
                  <a:pt x="81" y="207"/>
                </a:cubicBezTo>
                <a:cubicBezTo>
                  <a:pt x="36" y="275"/>
                  <a:pt x="7" y="355"/>
                  <a:pt x="0" y="441"/>
                </a:cubicBezTo>
                <a:lnTo>
                  <a:pt x="203" y="441"/>
                </a:lnTo>
                <a:cubicBezTo>
                  <a:pt x="205" y="376"/>
                  <a:pt x="215" y="311"/>
                  <a:pt x="231" y="253"/>
                </a:cubicBezTo>
                <a:close/>
                <a:moveTo>
                  <a:pt x="121" y="155"/>
                </a:moveTo>
                <a:cubicBezTo>
                  <a:pt x="159" y="170"/>
                  <a:pt x="201" y="183"/>
                  <a:pt x="249" y="192"/>
                </a:cubicBezTo>
                <a:cubicBezTo>
                  <a:pt x="259" y="164"/>
                  <a:pt x="270" y="138"/>
                  <a:pt x="283" y="113"/>
                </a:cubicBezTo>
                <a:cubicBezTo>
                  <a:pt x="309" y="65"/>
                  <a:pt x="340" y="27"/>
                  <a:pt x="374" y="0"/>
                </a:cubicBezTo>
                <a:cubicBezTo>
                  <a:pt x="274" y="26"/>
                  <a:pt x="186" y="81"/>
                  <a:pt x="121" y="155"/>
                </a:cubicBezTo>
                <a:close/>
                <a:moveTo>
                  <a:pt x="121" y="801"/>
                </a:moveTo>
                <a:cubicBezTo>
                  <a:pt x="186" y="876"/>
                  <a:pt x="274" y="931"/>
                  <a:pt x="374" y="956"/>
                </a:cubicBezTo>
                <a:cubicBezTo>
                  <a:pt x="340" y="929"/>
                  <a:pt x="309" y="892"/>
                  <a:pt x="283" y="843"/>
                </a:cubicBezTo>
                <a:cubicBezTo>
                  <a:pt x="270" y="819"/>
                  <a:pt x="259" y="793"/>
                  <a:pt x="249" y="765"/>
                </a:cubicBezTo>
                <a:cubicBezTo>
                  <a:pt x="201" y="775"/>
                  <a:pt x="159" y="787"/>
                  <a:pt x="121" y="801"/>
                </a:cubicBezTo>
                <a:close/>
                <a:moveTo>
                  <a:pt x="293" y="693"/>
                </a:moveTo>
                <a:cubicBezTo>
                  <a:pt x="348" y="684"/>
                  <a:pt x="407" y="679"/>
                  <a:pt x="468" y="677"/>
                </a:cubicBezTo>
                <a:lnTo>
                  <a:pt x="468" y="505"/>
                </a:lnTo>
                <a:lnTo>
                  <a:pt x="266" y="505"/>
                </a:lnTo>
                <a:cubicBezTo>
                  <a:pt x="268" y="572"/>
                  <a:pt x="277" y="635"/>
                  <a:pt x="293" y="693"/>
                </a:cubicBezTo>
                <a:close/>
                <a:moveTo>
                  <a:pt x="231" y="705"/>
                </a:moveTo>
                <a:cubicBezTo>
                  <a:pt x="214" y="643"/>
                  <a:pt x="204" y="575"/>
                  <a:pt x="202" y="505"/>
                </a:cubicBezTo>
                <a:lnTo>
                  <a:pt x="0" y="505"/>
                </a:lnTo>
                <a:cubicBezTo>
                  <a:pt x="5" y="595"/>
                  <a:pt x="34" y="678"/>
                  <a:pt x="81" y="750"/>
                </a:cubicBezTo>
                <a:cubicBezTo>
                  <a:pt x="125" y="732"/>
                  <a:pt x="176" y="716"/>
                  <a:pt x="231" y="705"/>
                </a:cubicBezTo>
                <a:close/>
                <a:moveTo>
                  <a:pt x="770" y="253"/>
                </a:moveTo>
                <a:cubicBezTo>
                  <a:pt x="785" y="311"/>
                  <a:pt x="795" y="376"/>
                  <a:pt x="797" y="441"/>
                </a:cubicBezTo>
                <a:lnTo>
                  <a:pt x="999" y="441"/>
                </a:lnTo>
                <a:cubicBezTo>
                  <a:pt x="992" y="355"/>
                  <a:pt x="964" y="275"/>
                  <a:pt x="918" y="206"/>
                </a:cubicBezTo>
                <a:cubicBezTo>
                  <a:pt x="873" y="225"/>
                  <a:pt x="823" y="241"/>
                  <a:pt x="770" y="253"/>
                </a:cubicBezTo>
                <a:close/>
                <a:moveTo>
                  <a:pt x="770" y="705"/>
                </a:moveTo>
                <a:cubicBezTo>
                  <a:pt x="824" y="716"/>
                  <a:pt x="873" y="732"/>
                  <a:pt x="918" y="750"/>
                </a:cubicBezTo>
                <a:cubicBezTo>
                  <a:pt x="965" y="679"/>
                  <a:pt x="994" y="595"/>
                  <a:pt x="999" y="505"/>
                </a:cubicBezTo>
                <a:lnTo>
                  <a:pt x="797" y="505"/>
                </a:lnTo>
                <a:cubicBezTo>
                  <a:pt x="796" y="576"/>
                  <a:pt x="786" y="644"/>
                  <a:pt x="770" y="705"/>
                </a:cubicBezTo>
                <a:close/>
                <a:moveTo>
                  <a:pt x="751" y="765"/>
                </a:moveTo>
                <a:cubicBezTo>
                  <a:pt x="720" y="849"/>
                  <a:pt x="678" y="915"/>
                  <a:pt x="626" y="956"/>
                </a:cubicBezTo>
                <a:cubicBezTo>
                  <a:pt x="725" y="932"/>
                  <a:pt x="812" y="877"/>
                  <a:pt x="877" y="803"/>
                </a:cubicBezTo>
                <a:cubicBezTo>
                  <a:pt x="839" y="788"/>
                  <a:pt x="797" y="775"/>
                  <a:pt x="751" y="765"/>
                </a:cubicBezTo>
                <a:close/>
                <a:moveTo>
                  <a:pt x="532" y="20"/>
                </a:moveTo>
                <a:lnTo>
                  <a:pt x="532" y="216"/>
                </a:lnTo>
                <a:cubicBezTo>
                  <a:pt x="585" y="214"/>
                  <a:pt x="637" y="210"/>
                  <a:pt x="687" y="203"/>
                </a:cubicBezTo>
                <a:cubicBezTo>
                  <a:pt x="679" y="182"/>
                  <a:pt x="670" y="162"/>
                  <a:pt x="660" y="143"/>
                </a:cubicBezTo>
                <a:cubicBezTo>
                  <a:pt x="623" y="75"/>
                  <a:pt x="578" y="33"/>
                  <a:pt x="532" y="20"/>
                </a:cubicBezTo>
                <a:close/>
                <a:moveTo>
                  <a:pt x="532" y="677"/>
                </a:moveTo>
                <a:cubicBezTo>
                  <a:pt x="592" y="679"/>
                  <a:pt x="651" y="684"/>
                  <a:pt x="707" y="693"/>
                </a:cubicBezTo>
                <a:cubicBezTo>
                  <a:pt x="722" y="636"/>
                  <a:pt x="732" y="572"/>
                  <a:pt x="733" y="505"/>
                </a:cubicBezTo>
                <a:lnTo>
                  <a:pt x="532" y="505"/>
                </a:lnTo>
                <a:lnTo>
                  <a:pt x="532" y="677"/>
                </a:lnTo>
                <a:close/>
                <a:moveTo>
                  <a:pt x="266" y="441"/>
                </a:moveTo>
                <a:lnTo>
                  <a:pt x="468" y="441"/>
                </a:lnTo>
                <a:lnTo>
                  <a:pt x="468" y="278"/>
                </a:lnTo>
                <a:cubicBezTo>
                  <a:pt x="407" y="278"/>
                  <a:pt x="348" y="272"/>
                  <a:pt x="293" y="264"/>
                </a:cubicBezTo>
                <a:cubicBezTo>
                  <a:pt x="278" y="319"/>
                  <a:pt x="269" y="379"/>
                  <a:pt x="266" y="441"/>
                </a:cubicBezTo>
                <a:close/>
                <a:moveTo>
                  <a:pt x="532" y="441"/>
                </a:moveTo>
                <a:lnTo>
                  <a:pt x="733" y="441"/>
                </a:lnTo>
                <a:cubicBezTo>
                  <a:pt x="730" y="379"/>
                  <a:pt x="722" y="319"/>
                  <a:pt x="707" y="264"/>
                </a:cubicBezTo>
                <a:cubicBezTo>
                  <a:pt x="651" y="272"/>
                  <a:pt x="592" y="278"/>
                  <a:pt x="532" y="278"/>
                </a:cubicBezTo>
                <a:lnTo>
                  <a:pt x="532" y="441"/>
                </a:lnTo>
                <a:close/>
                <a:moveTo>
                  <a:pt x="716" y="113"/>
                </a:moveTo>
                <a:cubicBezTo>
                  <a:pt x="729" y="138"/>
                  <a:pt x="741" y="164"/>
                  <a:pt x="751" y="192"/>
                </a:cubicBezTo>
                <a:cubicBezTo>
                  <a:pt x="797" y="183"/>
                  <a:pt x="838" y="169"/>
                  <a:pt x="878" y="155"/>
                </a:cubicBezTo>
                <a:cubicBezTo>
                  <a:pt x="812" y="80"/>
                  <a:pt x="725" y="26"/>
                  <a:pt x="626" y="0"/>
                </a:cubicBezTo>
                <a:cubicBezTo>
                  <a:pt x="659" y="27"/>
                  <a:pt x="690" y="65"/>
                  <a:pt x="716" y="113"/>
                </a:cubicBezTo>
                <a:close/>
                <a:moveTo>
                  <a:pt x="312" y="753"/>
                </a:moveTo>
                <a:cubicBezTo>
                  <a:pt x="321" y="775"/>
                  <a:pt x="330" y="794"/>
                  <a:pt x="340" y="813"/>
                </a:cubicBezTo>
                <a:cubicBezTo>
                  <a:pt x="376" y="880"/>
                  <a:pt x="421" y="923"/>
                  <a:pt x="468" y="938"/>
                </a:cubicBezTo>
                <a:lnTo>
                  <a:pt x="468" y="741"/>
                </a:lnTo>
                <a:cubicBezTo>
                  <a:pt x="413" y="742"/>
                  <a:pt x="361" y="747"/>
                  <a:pt x="312" y="753"/>
                </a:cubicBezTo>
                <a:close/>
                <a:moveTo>
                  <a:pt x="532" y="938"/>
                </a:moveTo>
                <a:cubicBezTo>
                  <a:pt x="594" y="920"/>
                  <a:pt x="650" y="850"/>
                  <a:pt x="687" y="753"/>
                </a:cubicBezTo>
                <a:cubicBezTo>
                  <a:pt x="637" y="747"/>
                  <a:pt x="585" y="742"/>
                  <a:pt x="532" y="741"/>
                </a:cubicBezTo>
                <a:lnTo>
                  <a:pt x="532" y="9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3343135" y="6275176"/>
            <a:ext cx="3002756" cy="383381"/>
          </a:xfrm>
          <a:custGeom>
            <a:avLst/>
            <a:gdLst>
              <a:gd name="T0" fmla="*/ 702 w 11013"/>
              <a:gd name="T1" fmla="*/ 0 h 1404"/>
              <a:gd name="T2" fmla="*/ 10311 w 11013"/>
              <a:gd name="T3" fmla="*/ 0 h 1404"/>
              <a:gd name="T4" fmla="*/ 11013 w 11013"/>
              <a:gd name="T5" fmla="*/ 702 h 1404"/>
              <a:gd name="T6" fmla="*/ 11013 w 11013"/>
              <a:gd name="T7" fmla="*/ 702 h 1404"/>
              <a:gd name="T8" fmla="*/ 10311 w 11013"/>
              <a:gd name="T9" fmla="*/ 1404 h 1404"/>
              <a:gd name="T10" fmla="*/ 702 w 11013"/>
              <a:gd name="T11" fmla="*/ 1404 h 1404"/>
              <a:gd name="T12" fmla="*/ 0 w 11013"/>
              <a:gd name="T13" fmla="*/ 702 h 1404"/>
              <a:gd name="T14" fmla="*/ 0 w 11013"/>
              <a:gd name="T15" fmla="*/ 702 h 1404"/>
              <a:gd name="T16" fmla="*/ 702 w 11013"/>
              <a:gd name="T17" fmla="*/ 0 h 1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013" h="1404">
                <a:moveTo>
                  <a:pt x="702" y="0"/>
                </a:moveTo>
                <a:lnTo>
                  <a:pt x="10311" y="0"/>
                </a:lnTo>
                <a:cubicBezTo>
                  <a:pt x="10697" y="0"/>
                  <a:pt x="11013" y="316"/>
                  <a:pt x="11013" y="702"/>
                </a:cubicBezTo>
                <a:lnTo>
                  <a:pt x="11013" y="702"/>
                </a:lnTo>
                <a:cubicBezTo>
                  <a:pt x="11013" y="1088"/>
                  <a:pt x="10697" y="1404"/>
                  <a:pt x="10311" y="1404"/>
                </a:cubicBezTo>
                <a:lnTo>
                  <a:pt x="702" y="1404"/>
                </a:lnTo>
                <a:cubicBezTo>
                  <a:pt x="316" y="1404"/>
                  <a:pt x="0" y="1088"/>
                  <a:pt x="0" y="702"/>
                </a:cubicBezTo>
                <a:lnTo>
                  <a:pt x="0" y="702"/>
                </a:lnTo>
                <a:cubicBezTo>
                  <a:pt x="0" y="316"/>
                  <a:pt x="316" y="0"/>
                  <a:pt x="702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 cap="flat" cmpd="sng" algn="ctr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  <a:prstDash val="solid"/>
            <a:miter lim="800000"/>
          </a:ln>
          <a:effectLst>
            <a:outerShdw blurRad="254000" dist="152400" dir="2700000" algn="tl" rotWithShape="0">
              <a:prstClr val="black">
                <a:alpha val="6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05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362341" y="2119584"/>
            <a:ext cx="6838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经验汇报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3584277" y="6297550"/>
            <a:ext cx="2586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郑州市金水区教体局</a:t>
            </a:r>
          </a:p>
        </p:txBody>
      </p:sp>
      <p:sp>
        <p:nvSpPr>
          <p:cNvPr id="24" name="Freeform 22"/>
          <p:cNvSpPr>
            <a:spLocks noChangeAspect="1"/>
          </p:cNvSpPr>
          <p:nvPr/>
        </p:nvSpPr>
        <p:spPr bwMode="auto">
          <a:xfrm>
            <a:off x="1123511" y="1845120"/>
            <a:ext cx="7354176" cy="619145"/>
          </a:xfrm>
          <a:custGeom>
            <a:avLst/>
            <a:gdLst>
              <a:gd name="T0" fmla="*/ 15298 w 15298"/>
              <a:gd name="T1" fmla="*/ 1290 h 1290"/>
              <a:gd name="T2" fmla="*/ 7649 w 15298"/>
              <a:gd name="T3" fmla="*/ 0 h 1290"/>
              <a:gd name="T4" fmla="*/ 0 w 15298"/>
              <a:gd name="T5" fmla="*/ 1290 h 1290"/>
              <a:gd name="T6" fmla="*/ 7649 w 15298"/>
              <a:gd name="T7" fmla="*/ 141 h 1290"/>
              <a:gd name="T8" fmla="*/ 15298 w 15298"/>
              <a:gd name="T9" fmla="*/ 1290 h 1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298" h="1290">
                <a:moveTo>
                  <a:pt x="15298" y="1290"/>
                </a:moveTo>
                <a:cubicBezTo>
                  <a:pt x="12903" y="455"/>
                  <a:pt x="10329" y="0"/>
                  <a:pt x="7649" y="0"/>
                </a:cubicBezTo>
                <a:cubicBezTo>
                  <a:pt x="4969" y="0"/>
                  <a:pt x="2396" y="455"/>
                  <a:pt x="0" y="1290"/>
                </a:cubicBezTo>
                <a:cubicBezTo>
                  <a:pt x="2418" y="543"/>
                  <a:pt x="4986" y="141"/>
                  <a:pt x="7649" y="141"/>
                </a:cubicBezTo>
                <a:cubicBezTo>
                  <a:pt x="10312" y="141"/>
                  <a:pt x="12881" y="543"/>
                  <a:pt x="15298" y="129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44" name="文本框 43"/>
          <p:cNvSpPr txBox="1"/>
          <p:nvPr/>
        </p:nvSpPr>
        <p:spPr>
          <a:xfrm>
            <a:off x="1429689" y="1249375"/>
            <a:ext cx="67570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郑州市金水区啦啦操工作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" y="727402"/>
            <a:ext cx="973221" cy="1001844"/>
          </a:xfrm>
          <a:prstGeom prst="rect">
            <a:avLst/>
          </a:prstGeom>
        </p:spPr>
      </p:pic>
      <p:sp>
        <p:nvSpPr>
          <p:cNvPr id="54" name="Freeform 37"/>
          <p:cNvSpPr>
            <a:spLocks noChangeAspect="1"/>
          </p:cNvSpPr>
          <p:nvPr/>
        </p:nvSpPr>
        <p:spPr bwMode="auto">
          <a:xfrm rot="16200000">
            <a:off x="2548810" y="2935139"/>
            <a:ext cx="2110979" cy="3236119"/>
          </a:xfrm>
          <a:custGeom>
            <a:avLst/>
            <a:gdLst>
              <a:gd name="T0" fmla="*/ 1800 w 7740"/>
              <a:gd name="T1" fmla="*/ 8280 h 11880"/>
              <a:gd name="T2" fmla="*/ 0 w 7740"/>
              <a:gd name="T3" fmla="*/ 10080 h 11880"/>
              <a:gd name="T4" fmla="*/ 1800 w 7740"/>
              <a:gd name="T5" fmla="*/ 11880 h 11880"/>
              <a:gd name="T6" fmla="*/ 3600 w 7740"/>
              <a:gd name="T7" fmla="*/ 10080 h 11880"/>
              <a:gd name="T8" fmla="*/ 5940 w 7740"/>
              <a:gd name="T9" fmla="*/ 7740 h 11880"/>
              <a:gd name="T10" fmla="*/ 7740 w 7740"/>
              <a:gd name="T11" fmla="*/ 5940 h 11880"/>
              <a:gd name="T12" fmla="*/ 5940 w 7740"/>
              <a:gd name="T13" fmla="*/ 4140 h 11880"/>
              <a:gd name="T14" fmla="*/ 3600 w 7740"/>
              <a:gd name="T15" fmla="*/ 1800 h 11880"/>
              <a:gd name="T16" fmla="*/ 1800 w 7740"/>
              <a:gd name="T17" fmla="*/ 0 h 11880"/>
              <a:gd name="T18" fmla="*/ 0 w 7740"/>
              <a:gd name="T19" fmla="*/ 1800 h 11880"/>
              <a:gd name="T20" fmla="*/ 1800 w 7740"/>
              <a:gd name="T21" fmla="*/ 3600 h 11880"/>
              <a:gd name="T22" fmla="*/ 4140 w 7740"/>
              <a:gd name="T23" fmla="*/ 5940 h 11880"/>
              <a:gd name="T24" fmla="*/ 1800 w 7740"/>
              <a:gd name="T25" fmla="*/ 8280 h 11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40" h="11880">
                <a:moveTo>
                  <a:pt x="1800" y="8280"/>
                </a:moveTo>
                <a:cubicBezTo>
                  <a:pt x="806" y="8280"/>
                  <a:pt x="0" y="9086"/>
                  <a:pt x="0" y="10080"/>
                </a:cubicBezTo>
                <a:cubicBezTo>
                  <a:pt x="0" y="11074"/>
                  <a:pt x="806" y="11880"/>
                  <a:pt x="1800" y="11880"/>
                </a:cubicBezTo>
                <a:cubicBezTo>
                  <a:pt x="2794" y="11880"/>
                  <a:pt x="3600" y="11074"/>
                  <a:pt x="3600" y="10080"/>
                </a:cubicBezTo>
                <a:cubicBezTo>
                  <a:pt x="3600" y="8794"/>
                  <a:pt x="4654" y="7740"/>
                  <a:pt x="5940" y="7740"/>
                </a:cubicBezTo>
                <a:cubicBezTo>
                  <a:pt x="6929" y="7740"/>
                  <a:pt x="7740" y="6929"/>
                  <a:pt x="7740" y="5940"/>
                </a:cubicBezTo>
                <a:cubicBezTo>
                  <a:pt x="7740" y="4946"/>
                  <a:pt x="6934" y="4140"/>
                  <a:pt x="5940" y="4140"/>
                </a:cubicBezTo>
                <a:cubicBezTo>
                  <a:pt x="4654" y="4140"/>
                  <a:pt x="3600" y="3086"/>
                  <a:pt x="3600" y="1800"/>
                </a:cubicBezTo>
                <a:cubicBezTo>
                  <a:pt x="3600" y="811"/>
                  <a:pt x="2789" y="0"/>
                  <a:pt x="1800" y="0"/>
                </a:cubicBezTo>
                <a:cubicBezTo>
                  <a:pt x="806" y="0"/>
                  <a:pt x="0" y="806"/>
                  <a:pt x="0" y="1800"/>
                </a:cubicBezTo>
                <a:cubicBezTo>
                  <a:pt x="0" y="2794"/>
                  <a:pt x="806" y="3600"/>
                  <a:pt x="1800" y="3600"/>
                </a:cubicBezTo>
                <a:cubicBezTo>
                  <a:pt x="3086" y="3600"/>
                  <a:pt x="4140" y="4654"/>
                  <a:pt x="4140" y="5940"/>
                </a:cubicBezTo>
                <a:cubicBezTo>
                  <a:pt x="4140" y="7220"/>
                  <a:pt x="3080" y="8280"/>
                  <a:pt x="1800" y="828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9" t="5387" r="16718"/>
          <a:stretch>
            <a:fillRect/>
          </a:stretch>
        </p:blipFill>
        <p:spPr>
          <a:xfrm>
            <a:off x="4238744" y="3497709"/>
            <a:ext cx="1022056" cy="1008930"/>
          </a:xfrm>
          <a:prstGeom prst="flowChartConnector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8" t="1031" r="14808"/>
          <a:stretch>
            <a:fillRect/>
          </a:stretch>
        </p:blipFill>
        <p:spPr>
          <a:xfrm>
            <a:off x="5371895" y="4652341"/>
            <a:ext cx="985918" cy="979885"/>
          </a:xfrm>
          <a:prstGeom prst="flowChartConnector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8" t="9219" r="18199" b="17186"/>
          <a:stretch>
            <a:fillRect/>
          </a:stretch>
        </p:blipFill>
        <p:spPr>
          <a:xfrm>
            <a:off x="3126371" y="4652341"/>
            <a:ext cx="1007733" cy="979886"/>
          </a:xfrm>
          <a:prstGeom prst="flowChartConnector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5" name="Freeform 5"/>
          <p:cNvSpPr>
            <a:spLocks noChangeAspect="1"/>
          </p:cNvSpPr>
          <p:nvPr/>
        </p:nvSpPr>
        <p:spPr bwMode="auto">
          <a:xfrm>
            <a:off x="0" y="839986"/>
            <a:ext cx="3567113" cy="3562350"/>
          </a:xfrm>
          <a:custGeom>
            <a:avLst/>
            <a:gdLst>
              <a:gd name="T0" fmla="*/ 7159 w 13105"/>
              <a:gd name="T1" fmla="*/ 0 h 13105"/>
              <a:gd name="T2" fmla="*/ 13105 w 13105"/>
              <a:gd name="T3" fmla="*/ 5945 h 13105"/>
              <a:gd name="T4" fmla="*/ 13105 w 13105"/>
              <a:gd name="T5" fmla="*/ 13105 h 13105"/>
              <a:gd name="T6" fmla="*/ 0 w 13105"/>
              <a:gd name="T7" fmla="*/ 0 h 13105"/>
              <a:gd name="T8" fmla="*/ 7159 w 13105"/>
              <a:gd name="T9" fmla="*/ 0 h 13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05" h="13105">
                <a:moveTo>
                  <a:pt x="7159" y="0"/>
                </a:moveTo>
                <a:lnTo>
                  <a:pt x="13105" y="5945"/>
                </a:lnTo>
                <a:lnTo>
                  <a:pt x="13105" y="13105"/>
                </a:lnTo>
                <a:lnTo>
                  <a:pt x="0" y="0"/>
                </a:lnTo>
                <a:lnTo>
                  <a:pt x="7159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6" name="Freeform 6"/>
          <p:cNvSpPr>
            <a:spLocks noChangeAspect="1"/>
          </p:cNvSpPr>
          <p:nvPr/>
        </p:nvSpPr>
        <p:spPr bwMode="auto">
          <a:xfrm>
            <a:off x="0" y="2455664"/>
            <a:ext cx="3567113" cy="3562350"/>
          </a:xfrm>
          <a:custGeom>
            <a:avLst/>
            <a:gdLst>
              <a:gd name="T0" fmla="*/ 0 w 13105"/>
              <a:gd name="T1" fmla="*/ 13105 h 13105"/>
              <a:gd name="T2" fmla="*/ 13105 w 13105"/>
              <a:gd name="T3" fmla="*/ 0 h 13105"/>
              <a:gd name="T4" fmla="*/ 13105 w 13105"/>
              <a:gd name="T5" fmla="*/ 7160 h 13105"/>
              <a:gd name="T6" fmla="*/ 7159 w 13105"/>
              <a:gd name="T7" fmla="*/ 13105 h 13105"/>
              <a:gd name="T8" fmla="*/ 0 w 13105"/>
              <a:gd name="T9" fmla="*/ 13105 h 13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05" h="13105">
                <a:moveTo>
                  <a:pt x="0" y="13105"/>
                </a:moveTo>
                <a:lnTo>
                  <a:pt x="13105" y="0"/>
                </a:lnTo>
                <a:lnTo>
                  <a:pt x="13105" y="7160"/>
                </a:lnTo>
                <a:lnTo>
                  <a:pt x="7159" y="13105"/>
                </a:lnTo>
                <a:lnTo>
                  <a:pt x="0" y="13105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sp>
        <p:nvSpPr>
          <p:cNvPr id="7" name="Freeform 7"/>
          <p:cNvSpPr>
            <a:spLocks noChangeAspect="1"/>
          </p:cNvSpPr>
          <p:nvPr/>
        </p:nvSpPr>
        <p:spPr bwMode="auto">
          <a:xfrm>
            <a:off x="2591997" y="2455670"/>
            <a:ext cx="975122" cy="1946672"/>
          </a:xfrm>
          <a:custGeom>
            <a:avLst/>
            <a:gdLst>
              <a:gd name="T0" fmla="*/ 0 w 3580"/>
              <a:gd name="T1" fmla="*/ 3580 h 7160"/>
              <a:gd name="T2" fmla="*/ 3580 w 3580"/>
              <a:gd name="T3" fmla="*/ 7160 h 7160"/>
              <a:gd name="T4" fmla="*/ 3580 w 3580"/>
              <a:gd name="T5" fmla="*/ 0 h 7160"/>
              <a:gd name="T6" fmla="*/ 0 w 3580"/>
              <a:gd name="T7" fmla="*/ 3580 h 7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580" h="7160">
                <a:moveTo>
                  <a:pt x="0" y="3580"/>
                </a:moveTo>
                <a:lnTo>
                  <a:pt x="3580" y="7160"/>
                </a:lnTo>
                <a:lnTo>
                  <a:pt x="3580" y="0"/>
                </a:lnTo>
                <a:lnTo>
                  <a:pt x="0" y="358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  <a:alpha val="28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grpSp>
        <p:nvGrpSpPr>
          <p:cNvPr id="13" name="组合 12"/>
          <p:cNvGrpSpPr/>
          <p:nvPr/>
        </p:nvGrpSpPr>
        <p:grpSpPr>
          <a:xfrm>
            <a:off x="4171792" y="3292339"/>
            <a:ext cx="3592286" cy="511628"/>
            <a:chOff x="5779407" y="1278165"/>
            <a:chExt cx="4789714" cy="682171"/>
          </a:xfrm>
        </p:grpSpPr>
        <p:sp>
          <p:nvSpPr>
            <p:cNvPr id="9" name="圆角矩形 8"/>
            <p:cNvSpPr>
              <a:spLocks noChangeAspect="1"/>
            </p:cNvSpPr>
            <p:nvPr/>
          </p:nvSpPr>
          <p:spPr>
            <a:xfrm>
              <a:off x="5779407" y="1278165"/>
              <a:ext cx="4789714" cy="68217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25400" cap="flat" cmpd="sng" algn="ctr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254000" dist="1524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05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17376" y="1357640"/>
              <a:ext cx="385141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全国阳光体育先进区</a:t>
              </a:r>
            </a:p>
          </p:txBody>
        </p: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5882073" y="1352932"/>
              <a:ext cx="532637" cy="532637"/>
              <a:chOff x="5882073" y="1352932"/>
              <a:chExt cx="532637" cy="532637"/>
            </a:xfrm>
          </p:grpSpPr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5882073" y="1352932"/>
                <a:ext cx="532637" cy="532637"/>
              </a:xfrm>
              <a:prstGeom prst="ellipse">
                <a:avLst/>
              </a:prstGeom>
              <a:solidFill>
                <a:schemeClr val="accent2"/>
              </a:soli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254000" dist="152400" dir="13500000">
                  <a:prstClr val="black">
                    <a:alpha val="6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5958276" y="1388419"/>
                <a:ext cx="442856" cy="4924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01</a:t>
                </a:r>
                <a:endParaRPr lang="zh-CN" altLang="en-US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4171792" y="3970993"/>
            <a:ext cx="3592286" cy="511628"/>
            <a:chOff x="5779407" y="2183040"/>
            <a:chExt cx="4789714" cy="682171"/>
          </a:xfrm>
        </p:grpSpPr>
        <p:sp>
          <p:nvSpPr>
            <p:cNvPr id="22" name="圆角矩形 21"/>
            <p:cNvSpPr>
              <a:spLocks noChangeAspect="1"/>
            </p:cNvSpPr>
            <p:nvPr/>
          </p:nvSpPr>
          <p:spPr>
            <a:xfrm>
              <a:off x="5779407" y="2183040"/>
              <a:ext cx="4789714" cy="68217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25400" cap="flat" cmpd="sng" algn="ctr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254000" dist="1524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05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517376" y="2262515"/>
              <a:ext cx="323622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全国啦啦操示范区</a:t>
              </a:r>
            </a:p>
          </p:txBody>
        </p:sp>
        <p:grpSp>
          <p:nvGrpSpPr>
            <p:cNvPr id="8" name="组合 7"/>
            <p:cNvGrpSpPr>
              <a:grpSpLocks noChangeAspect="1"/>
            </p:cNvGrpSpPr>
            <p:nvPr/>
          </p:nvGrpSpPr>
          <p:grpSpPr>
            <a:xfrm>
              <a:off x="5882073" y="2257807"/>
              <a:ext cx="547913" cy="533313"/>
              <a:chOff x="5882073" y="2257807"/>
              <a:chExt cx="547913" cy="533313"/>
            </a:xfrm>
          </p:grpSpPr>
          <p:sp>
            <p:nvSpPr>
              <p:cNvPr id="24" name="椭圆 23"/>
              <p:cNvSpPr>
                <a:spLocks noChangeAspect="1"/>
              </p:cNvSpPr>
              <p:nvPr/>
            </p:nvSpPr>
            <p:spPr>
              <a:xfrm>
                <a:off x="5882073" y="2257807"/>
                <a:ext cx="532637" cy="532637"/>
              </a:xfrm>
              <a:prstGeom prst="ellipse">
                <a:avLst/>
              </a:prstGeom>
              <a:solidFill>
                <a:schemeClr val="accent2"/>
              </a:soli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254000" dist="152400" dir="13500000">
                  <a:prstClr val="black">
                    <a:alpha val="6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5929421" y="2298678"/>
                <a:ext cx="500565" cy="4924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02</a:t>
                </a:r>
                <a:endParaRPr lang="zh-CN" altLang="en-US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171792" y="4649644"/>
            <a:ext cx="4683605" cy="511627"/>
            <a:chOff x="5779407" y="3087915"/>
            <a:chExt cx="6244806" cy="682171"/>
          </a:xfrm>
        </p:grpSpPr>
        <p:sp>
          <p:nvSpPr>
            <p:cNvPr id="29" name="圆角矩形 28"/>
            <p:cNvSpPr>
              <a:spLocks noChangeAspect="1"/>
            </p:cNvSpPr>
            <p:nvPr/>
          </p:nvSpPr>
          <p:spPr>
            <a:xfrm>
              <a:off x="5779407" y="3087915"/>
              <a:ext cx="6132954" cy="68217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25400" cap="flat" cmpd="sng" algn="ctr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254000" dist="1524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05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517375" y="3167398"/>
              <a:ext cx="5506838" cy="553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首批全国青少年校园足球试点区</a:t>
              </a:r>
            </a:p>
          </p:txBody>
        </p:sp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5882073" y="3162682"/>
              <a:ext cx="553789" cy="533313"/>
              <a:chOff x="5882073" y="3162682"/>
              <a:chExt cx="553789" cy="533313"/>
            </a:xfrm>
          </p:grpSpPr>
          <p:sp>
            <p:nvSpPr>
              <p:cNvPr id="31" name="椭圆 30"/>
              <p:cNvSpPr>
                <a:spLocks noChangeAspect="1"/>
              </p:cNvSpPr>
              <p:nvPr/>
            </p:nvSpPr>
            <p:spPr>
              <a:xfrm>
                <a:off x="5882073" y="3162682"/>
                <a:ext cx="532637" cy="532637"/>
              </a:xfrm>
              <a:prstGeom prst="ellipse">
                <a:avLst/>
              </a:prstGeom>
              <a:solidFill>
                <a:schemeClr val="accent2"/>
              </a:soli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254000" dist="152400" dir="13500000">
                  <a:prstClr val="black">
                    <a:alpha val="6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5924612" y="3203553"/>
                <a:ext cx="511250" cy="4924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03</a:t>
                </a:r>
                <a:endParaRPr lang="zh-CN" altLang="en-US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4171792" y="5328299"/>
            <a:ext cx="4272546" cy="511627"/>
            <a:chOff x="5779407" y="3992790"/>
            <a:chExt cx="5696727" cy="682171"/>
          </a:xfrm>
        </p:grpSpPr>
        <p:sp>
          <p:nvSpPr>
            <p:cNvPr id="34" name="圆角矩形 33"/>
            <p:cNvSpPr>
              <a:spLocks noChangeAspect="1"/>
            </p:cNvSpPr>
            <p:nvPr/>
          </p:nvSpPr>
          <p:spPr>
            <a:xfrm>
              <a:off x="5779407" y="3992790"/>
              <a:ext cx="5696727" cy="68217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25400" cap="flat" cmpd="sng" algn="ctr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254000" dist="1524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05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517377" y="4072274"/>
              <a:ext cx="4433047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全国群众体育先进单位</a:t>
              </a:r>
            </a:p>
          </p:txBody>
        </p:sp>
        <p:grpSp>
          <p:nvGrpSpPr>
            <p:cNvPr id="11" name="组合 10"/>
            <p:cNvGrpSpPr>
              <a:grpSpLocks noChangeAspect="1"/>
            </p:cNvGrpSpPr>
            <p:nvPr/>
          </p:nvGrpSpPr>
          <p:grpSpPr>
            <a:xfrm>
              <a:off x="5882073" y="4067557"/>
              <a:ext cx="546575" cy="532637"/>
              <a:chOff x="5882073" y="4067557"/>
              <a:chExt cx="546575" cy="532637"/>
            </a:xfrm>
          </p:grpSpPr>
          <p:sp>
            <p:nvSpPr>
              <p:cNvPr id="36" name="椭圆 35"/>
              <p:cNvSpPr>
                <a:spLocks noChangeAspect="1"/>
              </p:cNvSpPr>
              <p:nvPr/>
            </p:nvSpPr>
            <p:spPr>
              <a:xfrm>
                <a:off x="5882073" y="4067557"/>
                <a:ext cx="532637" cy="532637"/>
              </a:xfrm>
              <a:prstGeom prst="ellipse">
                <a:avLst/>
              </a:prstGeom>
              <a:solidFill>
                <a:schemeClr val="accent2"/>
              </a:soli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254000" dist="152400" dir="13500000">
                  <a:prstClr val="black">
                    <a:alpha val="6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5930222" y="4103044"/>
                <a:ext cx="498426" cy="4924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04</a:t>
                </a:r>
                <a:endParaRPr lang="zh-CN" altLang="en-US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171792" y="6006952"/>
            <a:ext cx="4272546" cy="511627"/>
            <a:chOff x="5779407" y="4897665"/>
            <a:chExt cx="5696727" cy="682171"/>
          </a:xfrm>
        </p:grpSpPr>
        <p:sp>
          <p:nvSpPr>
            <p:cNvPr id="39" name="圆角矩形 38"/>
            <p:cNvSpPr>
              <a:spLocks noChangeAspect="1"/>
            </p:cNvSpPr>
            <p:nvPr/>
          </p:nvSpPr>
          <p:spPr>
            <a:xfrm>
              <a:off x="5779407" y="4897665"/>
              <a:ext cx="5696727" cy="68217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25400" cap="flat" cmpd="sng" algn="ctr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254000" dist="1524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05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517375" y="4977149"/>
              <a:ext cx="4869275" cy="553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全国学校艺术教育先进单位</a:t>
              </a:r>
            </a:p>
          </p:txBody>
        </p:sp>
        <p:grpSp>
          <p:nvGrpSpPr>
            <p:cNvPr id="12" name="组合 11"/>
            <p:cNvGrpSpPr>
              <a:grpSpLocks noChangeAspect="1"/>
            </p:cNvGrpSpPr>
            <p:nvPr/>
          </p:nvGrpSpPr>
          <p:grpSpPr>
            <a:xfrm>
              <a:off x="5882073" y="4972432"/>
              <a:ext cx="551119" cy="532637"/>
              <a:chOff x="5882073" y="4972432"/>
              <a:chExt cx="551119" cy="532637"/>
            </a:xfrm>
          </p:grpSpPr>
          <p:sp>
            <p:nvSpPr>
              <p:cNvPr id="41" name="椭圆 40"/>
              <p:cNvSpPr>
                <a:spLocks noChangeAspect="1"/>
              </p:cNvSpPr>
              <p:nvPr/>
            </p:nvSpPr>
            <p:spPr>
              <a:xfrm>
                <a:off x="5882073" y="4972432"/>
                <a:ext cx="532637" cy="532637"/>
              </a:xfrm>
              <a:prstGeom prst="ellipse">
                <a:avLst/>
              </a:prstGeom>
              <a:solidFill>
                <a:schemeClr val="accent2"/>
              </a:soli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254000" dist="152400" dir="13500000">
                  <a:prstClr val="black">
                    <a:alpha val="6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5926216" y="5007919"/>
                <a:ext cx="506976" cy="4924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05</a:t>
                </a:r>
                <a:endParaRPr lang="zh-CN" altLang="en-US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07" y="2428411"/>
            <a:ext cx="2335331" cy="10565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290" y="1162908"/>
            <a:ext cx="1252492" cy="591623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2044" y="555576"/>
            <a:ext cx="4765181" cy="233143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4" name="矩形 3"/>
          <p:cNvSpPr/>
          <p:nvPr/>
        </p:nvSpPr>
        <p:spPr>
          <a:xfrm>
            <a:off x="920369" y="1244131"/>
            <a:ext cx="75570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713105">
              <a:lnSpc>
                <a:spcPct val="150000"/>
              </a:lnSpc>
              <a:defRPr/>
            </a:pP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　　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2014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年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7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月，在全国学校体育工作座谈会上，我区作为全国所有县区的唯一代表，向刘延东副总理及与会领导汇报了学校阳光体育活动经验。今年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7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月，在全国学校体育工作座谈会上，我区金桥学校作为全国中小学的唯一代表进行了经验交流。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3829" y="3429000"/>
            <a:ext cx="2972603" cy="198173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5192" y="3429000"/>
            <a:ext cx="3539683" cy="1981596"/>
          </a:xfrm>
          <a:prstGeom prst="rect">
            <a:avLst/>
          </a:prstGeom>
        </p:spPr>
      </p:pic>
      <p:sp>
        <p:nvSpPr>
          <p:cNvPr id="7" name="直角上箭头 8"/>
          <p:cNvSpPr/>
          <p:nvPr/>
        </p:nvSpPr>
        <p:spPr>
          <a:xfrm>
            <a:off x="8369442" y="2725527"/>
            <a:ext cx="216000" cy="214314"/>
          </a:xfrm>
          <a:prstGeom prst="bentUpArrow">
            <a:avLst>
              <a:gd name="adj1" fmla="val 18173"/>
              <a:gd name="adj2" fmla="val 25000"/>
              <a:gd name="adj3" fmla="val 0"/>
            </a:avLst>
          </a:prstGeom>
          <a:solidFill>
            <a:srgbClr val="C00000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200000"/>
              </a:lnSpc>
            </a:pPr>
            <a:endParaRPr lang="zh-CN" altLang="en-US" sz="2800" b="1" dirty="0">
              <a:ln w="1905"/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方正兰亭准黑_GBK" pitchFamily="2" charset="-122"/>
              <a:ea typeface="方正兰亭准黑_GBK" pitchFamily="2" charset="-122"/>
            </a:endParaRPr>
          </a:p>
        </p:txBody>
      </p:sp>
      <p:sp>
        <p:nvSpPr>
          <p:cNvPr id="8" name="直角上箭头 9"/>
          <p:cNvSpPr/>
          <p:nvPr/>
        </p:nvSpPr>
        <p:spPr>
          <a:xfrm rot="10800000">
            <a:off x="816317" y="1290378"/>
            <a:ext cx="216000" cy="214314"/>
          </a:xfrm>
          <a:prstGeom prst="bentUpArrow">
            <a:avLst>
              <a:gd name="adj1" fmla="val 18173"/>
              <a:gd name="adj2" fmla="val 25000"/>
              <a:gd name="adj3" fmla="val 0"/>
            </a:avLst>
          </a:prstGeom>
          <a:solidFill>
            <a:srgbClr val="C00000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200000"/>
              </a:lnSpc>
            </a:pPr>
            <a:endParaRPr lang="zh-CN" altLang="en-US" sz="2800" b="1" dirty="0">
              <a:ln w="1905"/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方正兰亭准黑_GBK" pitchFamily="2" charset="-122"/>
              <a:ea typeface="方正兰亭准黑_GBK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4" name="矩形 3"/>
          <p:cNvSpPr/>
          <p:nvPr/>
        </p:nvSpPr>
        <p:spPr>
          <a:xfrm>
            <a:off x="1088471" y="536277"/>
            <a:ext cx="696705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　 目前我区已拥有全国啦啦操示范窗口学校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所，全国啦啦操实验学校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7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所，全国啦啦操实验幼儿园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所，全国啦啦操五星级俱乐部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所，全国啦啦操四星级俱乐部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所，啦啦操体育品牌特色学校已经达到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30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余所。</a:t>
            </a:r>
          </a:p>
          <a:p>
            <a:pPr algn="just"/>
            <a:endParaRPr lang="zh-CN" altLang="en-US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0" name="直角上箭头 8"/>
          <p:cNvSpPr/>
          <p:nvPr/>
        </p:nvSpPr>
        <p:spPr>
          <a:xfrm>
            <a:off x="7947528" y="2783141"/>
            <a:ext cx="216000" cy="214314"/>
          </a:xfrm>
          <a:prstGeom prst="bentUpArrow">
            <a:avLst>
              <a:gd name="adj1" fmla="val 18173"/>
              <a:gd name="adj2" fmla="val 25000"/>
              <a:gd name="adj3" fmla="val 0"/>
            </a:avLst>
          </a:prstGeom>
          <a:solidFill>
            <a:srgbClr val="C00000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200000"/>
              </a:lnSpc>
            </a:pPr>
            <a:endParaRPr lang="zh-CN" altLang="en-US" sz="2800" b="1" dirty="0">
              <a:ln w="1905"/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方正兰亭准黑_GBK" pitchFamily="2" charset="-122"/>
              <a:ea typeface="方正兰亭准黑_GBK" pitchFamily="2" charset="-122"/>
            </a:endParaRPr>
          </a:p>
        </p:txBody>
      </p:sp>
      <p:sp>
        <p:nvSpPr>
          <p:cNvPr id="11" name="直角上箭头 9"/>
          <p:cNvSpPr/>
          <p:nvPr/>
        </p:nvSpPr>
        <p:spPr>
          <a:xfrm rot="10800000">
            <a:off x="980471" y="600575"/>
            <a:ext cx="216000" cy="214314"/>
          </a:xfrm>
          <a:prstGeom prst="bentUpArrow">
            <a:avLst>
              <a:gd name="adj1" fmla="val 18173"/>
              <a:gd name="adj2" fmla="val 25000"/>
              <a:gd name="adj3" fmla="val 0"/>
            </a:avLst>
          </a:prstGeom>
          <a:solidFill>
            <a:srgbClr val="C00000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200000"/>
              </a:lnSpc>
            </a:pPr>
            <a:endParaRPr lang="zh-CN" altLang="en-US" sz="2800" b="1" dirty="0">
              <a:ln w="1905"/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方正兰亭准黑_GBK" pitchFamily="2" charset="-122"/>
              <a:ea typeface="方正兰亭准黑_GBK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471" y="3544076"/>
            <a:ext cx="3300413" cy="22002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165" y="3544076"/>
            <a:ext cx="3300413" cy="22002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9" name="文本框 8"/>
          <p:cNvSpPr txBox="1"/>
          <p:nvPr/>
        </p:nvSpPr>
        <p:spPr>
          <a:xfrm>
            <a:off x="136197" y="739946"/>
            <a:ext cx="90649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　  </a:t>
            </a:r>
            <a:r>
              <a:rPr lang="zh-CN" altLang="en-US" b="1" dirty="0">
                <a:solidFill>
                  <a:srgbClr val="0070C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首先，在政策上提供保障</a:t>
            </a:r>
            <a:endParaRPr lang="en-US" altLang="zh-CN" b="1" dirty="0">
              <a:solidFill>
                <a:srgbClr val="0070C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r>
              <a:rPr lang="zh-CN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     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坚持“健康第一”的指导思想，把“一校一品”建设作为推进课程改革、实施素质教育的重要突破口，纳入学校发展规划，在政策上支持啦啦操项目引进校园并融进课堂，鼓励各个学校发展自己的体育品牌特色。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985" y="3299529"/>
            <a:ext cx="5400676" cy="230648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97" y="3299529"/>
            <a:ext cx="3471861" cy="232413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9" name="文本框 8"/>
          <p:cNvSpPr txBox="1"/>
          <p:nvPr/>
        </p:nvSpPr>
        <p:spPr>
          <a:xfrm>
            <a:off x="53430" y="1356473"/>
            <a:ext cx="9064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    通过 “五步走”的推进策略紧抓校本课程建设，体育教学实施“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442”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课时分配模式。保证学生的学习时间，确保学生系统掌握技能。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537" y="2728916"/>
            <a:ext cx="4700211" cy="265122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/>
          <a:srcRect l="8735"/>
          <a:stretch>
            <a:fillRect/>
          </a:stretch>
        </p:blipFill>
        <p:spPr>
          <a:xfrm>
            <a:off x="4914900" y="3195368"/>
            <a:ext cx="3881432" cy="265122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94" y="2776835"/>
            <a:ext cx="4142406" cy="27524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674" y="2776835"/>
            <a:ext cx="4131224" cy="2752428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8EE8CDAD-C682-4469-B5A6-3388788E7E35}"/>
              </a:ext>
            </a:extLst>
          </p:cNvPr>
          <p:cNvSpPr txBox="1"/>
          <p:nvPr/>
        </p:nvSpPr>
        <p:spPr>
          <a:xfrm>
            <a:off x="95062" y="575603"/>
            <a:ext cx="90649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　 </a:t>
            </a:r>
            <a:r>
              <a:rPr lang="zh-CN" altLang="en-US" b="1" dirty="0">
                <a:solidFill>
                  <a:srgbClr val="0070C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其次，组建专业的师资团队</a:t>
            </a:r>
            <a:endParaRPr lang="en-US" altLang="zh-CN" b="1" dirty="0">
              <a:solidFill>
                <a:srgbClr val="0070C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    招聘专、兼职专业教师充实教师队伍；实施教师梯队培养机制，常规举办体育主管领导及教练员培训。</a:t>
            </a:r>
          </a:p>
          <a:p>
            <a:endParaRPr lang="zh-CN" altLang="en-US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3727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9" name="文本框 8"/>
          <p:cNvSpPr txBox="1"/>
          <p:nvPr/>
        </p:nvSpPr>
        <p:spPr>
          <a:xfrm>
            <a:off x="9334" y="732768"/>
            <a:ext cx="90649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　 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目前，在我区执教的全国啦啦操金牌导师、及银牌导师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人，啦啦操国际级教练员、裁判员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人、啦啦操国家级教练员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人，啦啦操一级教练员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12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人，啦啦操二级教练员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18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人。</a:t>
            </a:r>
          </a:p>
          <a:p>
            <a:endParaRPr lang="zh-CN" altLang="en-US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97" y="2815718"/>
            <a:ext cx="4491343" cy="300660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990" y="2829967"/>
            <a:ext cx="4358157" cy="299235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9" name="文本框 8"/>
          <p:cNvSpPr txBox="1"/>
          <p:nvPr/>
        </p:nvSpPr>
        <p:spPr>
          <a:xfrm>
            <a:off x="136196" y="711371"/>
            <a:ext cx="90649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　  </a:t>
            </a:r>
            <a:r>
              <a:rPr lang="zh-CN" altLang="en-US" b="1" dirty="0">
                <a:solidFill>
                  <a:srgbClr val="0070C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第三，“一校一品”促进体能技能掌握</a:t>
            </a:r>
            <a:endParaRPr lang="en-US" altLang="zh-CN" b="1" dirty="0">
              <a:solidFill>
                <a:srgbClr val="0070C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r>
              <a:rPr lang="en-US" altLang="zh-CN" b="1" dirty="0">
                <a:solidFill>
                  <a:srgbClr val="0070C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     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在“一校一品一操”开展模式下，我区现有</a:t>
            </a:r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10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余所学校以啦啦操为主题开展大课间活动，坚持常态化、规范化、课程化、品牌化的发展方向。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25" y="2946737"/>
            <a:ext cx="4057650" cy="27051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9560128-A340-4A43-A268-0ECB9F0C634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99"/>
          <a:stretch/>
        </p:blipFill>
        <p:spPr>
          <a:xfrm>
            <a:off x="4668674" y="2946737"/>
            <a:ext cx="4189575" cy="27050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9" name="文本框 8"/>
          <p:cNvSpPr txBox="1"/>
          <p:nvPr/>
        </p:nvSpPr>
        <p:spPr>
          <a:xfrm>
            <a:off x="136197" y="1011408"/>
            <a:ext cx="9064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     每个学校都成立有啦啦操社团，通过大课间的集中练习和展示，进一步强化啦啦操技能的掌握。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674" y="2774201"/>
            <a:ext cx="4424070" cy="296156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6" y="2774202"/>
            <a:ext cx="4435803" cy="296156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9" name="文本框 8"/>
          <p:cNvSpPr txBox="1"/>
          <p:nvPr/>
        </p:nvSpPr>
        <p:spPr>
          <a:xfrm>
            <a:off x="79045" y="746465"/>
            <a:ext cx="90649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　  </a:t>
            </a:r>
            <a:r>
              <a:rPr lang="zh-CN" altLang="en-US" b="1" dirty="0">
                <a:solidFill>
                  <a:srgbClr val="0070C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第四，比赛展示助推啦啦操项目进一步提升</a:t>
            </a:r>
            <a:endParaRPr lang="en-US" altLang="zh-CN" b="1" dirty="0">
              <a:solidFill>
                <a:srgbClr val="0070C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r>
              <a:rPr lang="en-US" altLang="zh-CN" b="1" dirty="0">
                <a:solidFill>
                  <a:srgbClr val="0070C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     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区教体局定期组织区级中小学生啦啦操联赛，啦啦操示范学校每学期组织校级啦啦操联赛，鼓励学校社团参加更高级别的竟赛活动。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20" y="2875100"/>
            <a:ext cx="4092904" cy="272860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2875100"/>
            <a:ext cx="4092903" cy="272860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9" name="文本框 8"/>
          <p:cNvSpPr txBox="1"/>
          <p:nvPr/>
        </p:nvSpPr>
        <p:spPr>
          <a:xfrm>
            <a:off x="39522" y="882820"/>
            <a:ext cx="90649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     2015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年我区承办全国校园足球发展研讨会暨全国校园啦啦操展示会</a:t>
            </a:r>
            <a:endParaRPr lang="en-US" altLang="zh-CN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     </a:t>
            </a:r>
          </a:p>
          <a:p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     2016</a:t>
            </a:r>
            <a:r>
              <a: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年我区承办全国啦啦操创意展示大会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6" y="2548285"/>
            <a:ext cx="4209021" cy="280601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674" y="2548284"/>
            <a:ext cx="4200525" cy="280601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8" y="-24736"/>
            <a:ext cx="9144000" cy="3534723"/>
            <a:chOff x="6985" y="0"/>
            <a:chExt cx="9144000" cy="353472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" y="0"/>
              <a:ext cx="9144000" cy="3534723"/>
            </a:xfrm>
            <a:prstGeom prst="rect">
              <a:avLst/>
            </a:prstGeom>
            <a:effectLst>
              <a:reflection endPos="65000" dist="50800" dir="5400000" sy="-100000" algn="bl" rotWithShape="0"/>
            </a:effectLst>
          </p:spPr>
        </p:pic>
        <p:sp>
          <p:nvSpPr>
            <p:cNvPr id="7" name="矩形 6"/>
            <p:cNvSpPr/>
            <p:nvPr/>
          </p:nvSpPr>
          <p:spPr>
            <a:xfrm>
              <a:off x="2106930" y="805180"/>
              <a:ext cx="5066665" cy="1154430"/>
            </a:xfrm>
            <a:prstGeom prst="rect">
              <a:avLst/>
            </a:prstGeom>
          </p:spPr>
          <p:txBody>
            <a:bodyPr wrap="square" lIns="47997" tIns="23998" rIns="47997" bIns="23998">
              <a:spAutoFit/>
            </a:bodyPr>
            <a:lstStyle/>
            <a:p>
              <a:pPr algn="just"/>
              <a:r>
                <a:rPr lang="zh-CN" altLang="en-US" sz="3600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方正正粗黑简体" panose="02000000000000000000" pitchFamily="2" charset="-122"/>
                  <a:ea typeface="方正正粗黑简体" panose="02000000000000000000" pitchFamily="2" charset="-122"/>
                </a:rPr>
                <a:t>创新实践    摸索前行</a:t>
              </a:r>
            </a:p>
            <a:p>
              <a:pPr algn="just"/>
              <a:endParaRPr lang="zh-CN" alt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351540" y="805427"/>
              <a:ext cx="18473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/>
              <a:endParaRPr lang="zh-CN" alt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461589" y="1503638"/>
            <a:ext cx="62071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期盼更多启发，获取更多经验</a:t>
            </a:r>
          </a:p>
        </p:txBody>
      </p:sp>
      <p:sp>
        <p:nvSpPr>
          <p:cNvPr id="15" name="矩形 14"/>
          <p:cNvSpPr/>
          <p:nvPr/>
        </p:nvSpPr>
        <p:spPr>
          <a:xfrm>
            <a:off x="78622" y="2255637"/>
            <a:ext cx="89867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75000"/>
                    </a:scheme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恳请各位领导、专家对我区的学校体育工作</a:t>
            </a:r>
          </a:p>
        </p:txBody>
      </p:sp>
      <p:sp>
        <p:nvSpPr>
          <p:cNvPr id="16" name="矩形 15"/>
          <p:cNvSpPr/>
          <p:nvPr/>
        </p:nvSpPr>
        <p:spPr>
          <a:xfrm>
            <a:off x="2354365" y="2944141"/>
            <a:ext cx="48173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75000"/>
                    </a:schemeClr>
                  </a:outerShdw>
                </a:effectLst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多提宝贵意见和建议！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338" y="4210142"/>
            <a:ext cx="2232452" cy="148830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39" y="4211303"/>
            <a:ext cx="2229022" cy="148601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67" y="4210142"/>
            <a:ext cx="2229022" cy="148717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  <a:softEdge rad="127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534723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24" name="Freeform 22"/>
          <p:cNvSpPr>
            <a:spLocks noChangeAspect="1"/>
          </p:cNvSpPr>
          <p:nvPr/>
        </p:nvSpPr>
        <p:spPr bwMode="auto">
          <a:xfrm>
            <a:off x="2330025" y="2125778"/>
            <a:ext cx="4748319" cy="399759"/>
          </a:xfrm>
          <a:custGeom>
            <a:avLst/>
            <a:gdLst>
              <a:gd name="T0" fmla="*/ 15298 w 15298"/>
              <a:gd name="T1" fmla="*/ 1290 h 1290"/>
              <a:gd name="T2" fmla="*/ 7649 w 15298"/>
              <a:gd name="T3" fmla="*/ 0 h 1290"/>
              <a:gd name="T4" fmla="*/ 0 w 15298"/>
              <a:gd name="T5" fmla="*/ 1290 h 1290"/>
              <a:gd name="T6" fmla="*/ 7649 w 15298"/>
              <a:gd name="T7" fmla="*/ 141 h 1290"/>
              <a:gd name="T8" fmla="*/ 15298 w 15298"/>
              <a:gd name="T9" fmla="*/ 1290 h 1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298" h="1290">
                <a:moveTo>
                  <a:pt x="15298" y="1290"/>
                </a:moveTo>
                <a:cubicBezTo>
                  <a:pt x="12903" y="455"/>
                  <a:pt x="10329" y="0"/>
                  <a:pt x="7649" y="0"/>
                </a:cubicBezTo>
                <a:cubicBezTo>
                  <a:pt x="4969" y="0"/>
                  <a:pt x="2396" y="455"/>
                  <a:pt x="0" y="1290"/>
                </a:cubicBezTo>
                <a:cubicBezTo>
                  <a:pt x="2418" y="543"/>
                  <a:pt x="4986" y="141"/>
                  <a:pt x="7649" y="141"/>
                </a:cubicBezTo>
                <a:cubicBezTo>
                  <a:pt x="10312" y="141"/>
                  <a:pt x="12881" y="543"/>
                  <a:pt x="15298" y="129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42" name="文本框 41"/>
          <p:cNvSpPr txBox="1"/>
          <p:nvPr/>
        </p:nvSpPr>
        <p:spPr>
          <a:xfrm>
            <a:off x="2882945" y="2590136"/>
            <a:ext cx="4364800" cy="1373453"/>
          </a:xfrm>
          <a:prstGeom prst="rect">
            <a:avLst/>
          </a:prstGeom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9600" b="1" spc="300">
                <a:solidFill>
                  <a:schemeClr val="accent2"/>
                </a:solidFill>
                <a:effectLst>
                  <a:innerShdw blurRad="76200" dist="76200" dir="13500000">
                    <a:prstClr val="black">
                      <a:alpha val="50000"/>
                    </a:prstClr>
                  </a:innerShdw>
                </a:effectLst>
                <a:ea typeface="微软雅黑" panose="020B0503020204020204" pitchFamily="34" charset="-122"/>
              </a:defRPr>
            </a:lvl1pPr>
          </a:lstStyle>
          <a:p>
            <a:r>
              <a:rPr lang="zh-CN" altLang="en-US" sz="8325" b="0" dirty="0">
                <a:solidFill>
                  <a:schemeClr val="tx1">
                    <a:lumMod val="75000"/>
                    <a:lumOff val="25000"/>
                  </a:schemeClr>
                </a:solidFill>
                <a:latin typeface="Colonna MT" panose="04020805060202030203" pitchFamily="82" charset="0"/>
              </a:rPr>
              <a:t>谢  谢！</a:t>
            </a:r>
            <a:endParaRPr lang="en-US" altLang="zh-CN" sz="8325" b="0" dirty="0">
              <a:solidFill>
                <a:schemeClr val="tx1">
                  <a:lumMod val="75000"/>
                  <a:lumOff val="25000"/>
                </a:schemeClr>
              </a:solidFill>
              <a:latin typeface="Colonna MT" panose="04020805060202030203" pitchFamily="82" charset="0"/>
            </a:endParaRPr>
          </a:p>
        </p:txBody>
      </p:sp>
      <p:sp>
        <p:nvSpPr>
          <p:cNvPr id="43" name="Freeform 6"/>
          <p:cNvSpPr>
            <a:spLocks noChangeAspect="1"/>
          </p:cNvSpPr>
          <p:nvPr/>
        </p:nvSpPr>
        <p:spPr bwMode="auto">
          <a:xfrm>
            <a:off x="3187428" y="4183926"/>
            <a:ext cx="3002756" cy="369332"/>
          </a:xfrm>
          <a:custGeom>
            <a:avLst/>
            <a:gdLst>
              <a:gd name="T0" fmla="*/ 702 w 11013"/>
              <a:gd name="T1" fmla="*/ 0 h 1404"/>
              <a:gd name="T2" fmla="*/ 10311 w 11013"/>
              <a:gd name="T3" fmla="*/ 0 h 1404"/>
              <a:gd name="T4" fmla="*/ 11013 w 11013"/>
              <a:gd name="T5" fmla="*/ 702 h 1404"/>
              <a:gd name="T6" fmla="*/ 11013 w 11013"/>
              <a:gd name="T7" fmla="*/ 702 h 1404"/>
              <a:gd name="T8" fmla="*/ 10311 w 11013"/>
              <a:gd name="T9" fmla="*/ 1404 h 1404"/>
              <a:gd name="T10" fmla="*/ 702 w 11013"/>
              <a:gd name="T11" fmla="*/ 1404 h 1404"/>
              <a:gd name="T12" fmla="*/ 0 w 11013"/>
              <a:gd name="T13" fmla="*/ 702 h 1404"/>
              <a:gd name="T14" fmla="*/ 0 w 11013"/>
              <a:gd name="T15" fmla="*/ 702 h 1404"/>
              <a:gd name="T16" fmla="*/ 702 w 11013"/>
              <a:gd name="T17" fmla="*/ 0 h 1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013" h="1404">
                <a:moveTo>
                  <a:pt x="702" y="0"/>
                </a:moveTo>
                <a:lnTo>
                  <a:pt x="10311" y="0"/>
                </a:lnTo>
                <a:cubicBezTo>
                  <a:pt x="10697" y="0"/>
                  <a:pt x="11013" y="316"/>
                  <a:pt x="11013" y="702"/>
                </a:cubicBezTo>
                <a:lnTo>
                  <a:pt x="11013" y="702"/>
                </a:lnTo>
                <a:cubicBezTo>
                  <a:pt x="11013" y="1088"/>
                  <a:pt x="10697" y="1404"/>
                  <a:pt x="10311" y="1404"/>
                </a:cubicBezTo>
                <a:lnTo>
                  <a:pt x="702" y="1404"/>
                </a:lnTo>
                <a:cubicBezTo>
                  <a:pt x="316" y="1404"/>
                  <a:pt x="0" y="1088"/>
                  <a:pt x="0" y="702"/>
                </a:cubicBezTo>
                <a:lnTo>
                  <a:pt x="0" y="702"/>
                </a:lnTo>
                <a:cubicBezTo>
                  <a:pt x="0" y="316"/>
                  <a:pt x="316" y="0"/>
                  <a:pt x="702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 cap="flat" cmpd="sng" algn="ctr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  <a:prstDash val="solid"/>
            <a:miter lim="800000"/>
          </a:ln>
          <a:effectLst>
            <a:outerShdw blurRad="254000" dist="152400" dir="2700000" algn="tl" rotWithShape="0">
              <a:prstClr val="black">
                <a:alpha val="6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05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394593" y="4183926"/>
            <a:ext cx="2793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 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感谢您的聆听</a:t>
            </a:r>
          </a:p>
        </p:txBody>
      </p:sp>
      <p:sp>
        <p:nvSpPr>
          <p:cNvPr id="54" name="Freeform 124"/>
          <p:cNvSpPr>
            <a:spLocks noChangeAspect="1" noEditPoints="1"/>
          </p:cNvSpPr>
          <p:nvPr/>
        </p:nvSpPr>
        <p:spPr bwMode="auto">
          <a:xfrm>
            <a:off x="6694855" y="5503824"/>
            <a:ext cx="408240" cy="324000"/>
          </a:xfrm>
          <a:custGeom>
            <a:avLst/>
            <a:gdLst>
              <a:gd name="T0" fmla="*/ 377 w 1101"/>
              <a:gd name="T1" fmla="*/ 858 h 877"/>
              <a:gd name="T2" fmla="*/ 397 w 1101"/>
              <a:gd name="T3" fmla="*/ 866 h 877"/>
              <a:gd name="T4" fmla="*/ 566 w 1101"/>
              <a:gd name="T5" fmla="*/ 716 h 877"/>
              <a:gd name="T6" fmla="*/ 377 w 1101"/>
              <a:gd name="T7" fmla="*/ 620 h 877"/>
              <a:gd name="T8" fmla="*/ 377 w 1101"/>
              <a:gd name="T9" fmla="*/ 858 h 877"/>
              <a:gd name="T10" fmla="*/ 1066 w 1101"/>
              <a:gd name="T11" fmla="*/ 8 h 877"/>
              <a:gd name="T12" fmla="*/ 21 w 1101"/>
              <a:gd name="T13" fmla="*/ 371 h 877"/>
              <a:gd name="T14" fmla="*/ 20 w 1101"/>
              <a:gd name="T15" fmla="*/ 400 h 877"/>
              <a:gd name="T16" fmla="*/ 245 w 1101"/>
              <a:gd name="T17" fmla="*/ 489 h 877"/>
              <a:gd name="T18" fmla="*/ 245 w 1101"/>
              <a:gd name="T19" fmla="*/ 489 h 877"/>
              <a:gd name="T20" fmla="*/ 379 w 1101"/>
              <a:gd name="T21" fmla="*/ 542 h 877"/>
              <a:gd name="T22" fmla="*/ 1029 w 1101"/>
              <a:gd name="T23" fmla="*/ 70 h 877"/>
              <a:gd name="T24" fmla="*/ 1042 w 1101"/>
              <a:gd name="T25" fmla="*/ 81 h 877"/>
              <a:gd name="T26" fmla="*/ 575 w 1101"/>
              <a:gd name="T27" fmla="*/ 581 h 877"/>
              <a:gd name="T28" fmla="*/ 575 w 1101"/>
              <a:gd name="T29" fmla="*/ 581 h 877"/>
              <a:gd name="T30" fmla="*/ 549 w 1101"/>
              <a:gd name="T31" fmla="*/ 610 h 877"/>
              <a:gd name="T32" fmla="*/ 584 w 1101"/>
              <a:gd name="T33" fmla="*/ 629 h 877"/>
              <a:gd name="T34" fmla="*/ 879 w 1101"/>
              <a:gd name="T35" fmla="*/ 785 h 877"/>
              <a:gd name="T36" fmla="*/ 924 w 1101"/>
              <a:gd name="T37" fmla="*/ 766 h 877"/>
              <a:gd name="T38" fmla="*/ 1095 w 1101"/>
              <a:gd name="T39" fmla="*/ 33 h 877"/>
              <a:gd name="T40" fmla="*/ 1066 w 1101"/>
              <a:gd name="T41" fmla="*/ 8 h 8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01" h="877">
                <a:moveTo>
                  <a:pt x="377" y="858"/>
                </a:moveTo>
                <a:cubicBezTo>
                  <a:pt x="377" y="872"/>
                  <a:pt x="385" y="877"/>
                  <a:pt x="397" y="866"/>
                </a:cubicBezTo>
                <a:cubicBezTo>
                  <a:pt x="412" y="852"/>
                  <a:pt x="566" y="716"/>
                  <a:pt x="566" y="716"/>
                </a:cubicBezTo>
                <a:lnTo>
                  <a:pt x="377" y="620"/>
                </a:lnTo>
                <a:lnTo>
                  <a:pt x="377" y="858"/>
                </a:lnTo>
                <a:close/>
                <a:moveTo>
                  <a:pt x="1066" y="8"/>
                </a:moveTo>
                <a:cubicBezTo>
                  <a:pt x="1046" y="15"/>
                  <a:pt x="41" y="365"/>
                  <a:pt x="21" y="371"/>
                </a:cubicBezTo>
                <a:cubicBezTo>
                  <a:pt x="4" y="378"/>
                  <a:pt x="0" y="392"/>
                  <a:pt x="20" y="400"/>
                </a:cubicBezTo>
                <a:cubicBezTo>
                  <a:pt x="44" y="409"/>
                  <a:pt x="245" y="489"/>
                  <a:pt x="245" y="489"/>
                </a:cubicBezTo>
                <a:lnTo>
                  <a:pt x="245" y="489"/>
                </a:lnTo>
                <a:lnTo>
                  <a:pt x="379" y="542"/>
                </a:lnTo>
                <a:cubicBezTo>
                  <a:pt x="379" y="542"/>
                  <a:pt x="1020" y="76"/>
                  <a:pt x="1029" y="70"/>
                </a:cubicBezTo>
                <a:cubicBezTo>
                  <a:pt x="1038" y="63"/>
                  <a:pt x="1048" y="75"/>
                  <a:pt x="1042" y="81"/>
                </a:cubicBezTo>
                <a:cubicBezTo>
                  <a:pt x="1035" y="89"/>
                  <a:pt x="575" y="581"/>
                  <a:pt x="575" y="581"/>
                </a:cubicBezTo>
                <a:cubicBezTo>
                  <a:pt x="575" y="581"/>
                  <a:pt x="575" y="581"/>
                  <a:pt x="575" y="581"/>
                </a:cubicBezTo>
                <a:lnTo>
                  <a:pt x="549" y="610"/>
                </a:lnTo>
                <a:lnTo>
                  <a:pt x="584" y="629"/>
                </a:lnTo>
                <a:cubicBezTo>
                  <a:pt x="584" y="629"/>
                  <a:pt x="859" y="775"/>
                  <a:pt x="879" y="785"/>
                </a:cubicBezTo>
                <a:cubicBezTo>
                  <a:pt x="896" y="795"/>
                  <a:pt x="918" y="787"/>
                  <a:pt x="924" y="766"/>
                </a:cubicBezTo>
                <a:cubicBezTo>
                  <a:pt x="929" y="741"/>
                  <a:pt x="1092" y="48"/>
                  <a:pt x="1095" y="33"/>
                </a:cubicBezTo>
                <a:cubicBezTo>
                  <a:pt x="1101" y="12"/>
                  <a:pt x="1087" y="0"/>
                  <a:pt x="1066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128" y="5262374"/>
            <a:ext cx="981075" cy="981075"/>
          </a:xfrm>
          <a:prstGeom prst="rect">
            <a:avLst/>
          </a:prstGeom>
          <a:effectLst>
            <a:outerShdw blurRad="177800" dist="101600" dir="396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021" y="4658085"/>
            <a:ext cx="979885" cy="979885"/>
          </a:xfrm>
          <a:prstGeom prst="rect">
            <a:avLst/>
          </a:prstGeom>
          <a:effectLst>
            <a:outerShdw blurRad="177800" dist="101600" dir="396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095" y="5450767"/>
            <a:ext cx="979885" cy="979885"/>
          </a:xfrm>
          <a:prstGeom prst="rect">
            <a:avLst/>
          </a:prstGeom>
          <a:effectLst>
            <a:outerShdw blurRad="177800" dist="101600" dir="396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Oval 31"/>
          <p:cNvSpPr>
            <a:spLocks noChangeAspect="1" noChangeArrowheads="1"/>
          </p:cNvSpPr>
          <p:nvPr/>
        </p:nvSpPr>
        <p:spPr bwMode="auto">
          <a:xfrm>
            <a:off x="6361218" y="1197033"/>
            <a:ext cx="981075" cy="981075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60" name="Freeform 124"/>
          <p:cNvSpPr>
            <a:spLocks noChangeAspect="1" noEditPoints="1"/>
          </p:cNvSpPr>
          <p:nvPr/>
        </p:nvSpPr>
        <p:spPr bwMode="auto">
          <a:xfrm>
            <a:off x="6656674" y="1525568"/>
            <a:ext cx="408240" cy="324000"/>
          </a:xfrm>
          <a:custGeom>
            <a:avLst/>
            <a:gdLst>
              <a:gd name="T0" fmla="*/ 377 w 1101"/>
              <a:gd name="T1" fmla="*/ 858 h 877"/>
              <a:gd name="T2" fmla="*/ 397 w 1101"/>
              <a:gd name="T3" fmla="*/ 866 h 877"/>
              <a:gd name="T4" fmla="*/ 566 w 1101"/>
              <a:gd name="T5" fmla="*/ 716 h 877"/>
              <a:gd name="T6" fmla="*/ 377 w 1101"/>
              <a:gd name="T7" fmla="*/ 620 h 877"/>
              <a:gd name="T8" fmla="*/ 377 w 1101"/>
              <a:gd name="T9" fmla="*/ 858 h 877"/>
              <a:gd name="T10" fmla="*/ 1066 w 1101"/>
              <a:gd name="T11" fmla="*/ 8 h 877"/>
              <a:gd name="T12" fmla="*/ 21 w 1101"/>
              <a:gd name="T13" fmla="*/ 371 h 877"/>
              <a:gd name="T14" fmla="*/ 20 w 1101"/>
              <a:gd name="T15" fmla="*/ 400 h 877"/>
              <a:gd name="T16" fmla="*/ 245 w 1101"/>
              <a:gd name="T17" fmla="*/ 489 h 877"/>
              <a:gd name="T18" fmla="*/ 245 w 1101"/>
              <a:gd name="T19" fmla="*/ 489 h 877"/>
              <a:gd name="T20" fmla="*/ 379 w 1101"/>
              <a:gd name="T21" fmla="*/ 542 h 877"/>
              <a:gd name="T22" fmla="*/ 1029 w 1101"/>
              <a:gd name="T23" fmla="*/ 70 h 877"/>
              <a:gd name="T24" fmla="*/ 1042 w 1101"/>
              <a:gd name="T25" fmla="*/ 81 h 877"/>
              <a:gd name="T26" fmla="*/ 575 w 1101"/>
              <a:gd name="T27" fmla="*/ 581 h 877"/>
              <a:gd name="T28" fmla="*/ 575 w 1101"/>
              <a:gd name="T29" fmla="*/ 581 h 877"/>
              <a:gd name="T30" fmla="*/ 549 w 1101"/>
              <a:gd name="T31" fmla="*/ 610 h 877"/>
              <a:gd name="T32" fmla="*/ 584 w 1101"/>
              <a:gd name="T33" fmla="*/ 629 h 877"/>
              <a:gd name="T34" fmla="*/ 879 w 1101"/>
              <a:gd name="T35" fmla="*/ 785 h 877"/>
              <a:gd name="T36" fmla="*/ 924 w 1101"/>
              <a:gd name="T37" fmla="*/ 766 h 877"/>
              <a:gd name="T38" fmla="*/ 1095 w 1101"/>
              <a:gd name="T39" fmla="*/ 33 h 877"/>
              <a:gd name="T40" fmla="*/ 1066 w 1101"/>
              <a:gd name="T41" fmla="*/ 8 h 8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01" h="877">
                <a:moveTo>
                  <a:pt x="377" y="858"/>
                </a:moveTo>
                <a:cubicBezTo>
                  <a:pt x="377" y="872"/>
                  <a:pt x="385" y="877"/>
                  <a:pt x="397" y="866"/>
                </a:cubicBezTo>
                <a:cubicBezTo>
                  <a:pt x="412" y="852"/>
                  <a:pt x="566" y="716"/>
                  <a:pt x="566" y="716"/>
                </a:cubicBezTo>
                <a:lnTo>
                  <a:pt x="377" y="620"/>
                </a:lnTo>
                <a:lnTo>
                  <a:pt x="377" y="858"/>
                </a:lnTo>
                <a:close/>
                <a:moveTo>
                  <a:pt x="1066" y="8"/>
                </a:moveTo>
                <a:cubicBezTo>
                  <a:pt x="1046" y="15"/>
                  <a:pt x="41" y="365"/>
                  <a:pt x="21" y="371"/>
                </a:cubicBezTo>
                <a:cubicBezTo>
                  <a:pt x="4" y="378"/>
                  <a:pt x="0" y="392"/>
                  <a:pt x="20" y="400"/>
                </a:cubicBezTo>
                <a:cubicBezTo>
                  <a:pt x="44" y="409"/>
                  <a:pt x="245" y="489"/>
                  <a:pt x="245" y="489"/>
                </a:cubicBezTo>
                <a:lnTo>
                  <a:pt x="245" y="489"/>
                </a:lnTo>
                <a:lnTo>
                  <a:pt x="379" y="542"/>
                </a:lnTo>
                <a:cubicBezTo>
                  <a:pt x="379" y="542"/>
                  <a:pt x="1020" y="76"/>
                  <a:pt x="1029" y="70"/>
                </a:cubicBezTo>
                <a:cubicBezTo>
                  <a:pt x="1038" y="63"/>
                  <a:pt x="1048" y="75"/>
                  <a:pt x="1042" y="81"/>
                </a:cubicBezTo>
                <a:cubicBezTo>
                  <a:pt x="1035" y="89"/>
                  <a:pt x="575" y="581"/>
                  <a:pt x="575" y="581"/>
                </a:cubicBezTo>
                <a:cubicBezTo>
                  <a:pt x="575" y="581"/>
                  <a:pt x="575" y="581"/>
                  <a:pt x="575" y="581"/>
                </a:cubicBezTo>
                <a:lnTo>
                  <a:pt x="549" y="610"/>
                </a:lnTo>
                <a:lnTo>
                  <a:pt x="584" y="629"/>
                </a:lnTo>
                <a:cubicBezTo>
                  <a:pt x="584" y="629"/>
                  <a:pt x="859" y="775"/>
                  <a:pt x="879" y="785"/>
                </a:cubicBezTo>
                <a:cubicBezTo>
                  <a:pt x="896" y="795"/>
                  <a:pt x="918" y="787"/>
                  <a:pt x="924" y="766"/>
                </a:cubicBezTo>
                <a:cubicBezTo>
                  <a:pt x="929" y="741"/>
                  <a:pt x="1092" y="48"/>
                  <a:pt x="1095" y="33"/>
                </a:cubicBezTo>
                <a:cubicBezTo>
                  <a:pt x="1101" y="12"/>
                  <a:pt x="1087" y="0"/>
                  <a:pt x="1066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35" name="Oval 33"/>
          <p:cNvSpPr>
            <a:spLocks noChangeAspect="1" noChangeArrowheads="1"/>
          </p:cNvSpPr>
          <p:nvPr/>
        </p:nvSpPr>
        <p:spPr bwMode="auto">
          <a:xfrm>
            <a:off x="2020507" y="1249286"/>
            <a:ext cx="981075" cy="97988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1" name="Freeform 59"/>
          <p:cNvSpPr>
            <a:spLocks noChangeAspect="1" noEditPoints="1"/>
          </p:cNvSpPr>
          <p:nvPr/>
        </p:nvSpPr>
        <p:spPr bwMode="auto">
          <a:xfrm>
            <a:off x="2327535" y="1563721"/>
            <a:ext cx="367028" cy="351000"/>
          </a:xfrm>
          <a:custGeom>
            <a:avLst/>
            <a:gdLst>
              <a:gd name="T0" fmla="*/ 312 w 999"/>
              <a:gd name="T1" fmla="*/ 203 h 956"/>
              <a:gd name="T2" fmla="*/ 468 w 999"/>
              <a:gd name="T3" fmla="*/ 20 h 956"/>
              <a:gd name="T4" fmla="*/ 231 w 999"/>
              <a:gd name="T5" fmla="*/ 253 h 956"/>
              <a:gd name="T6" fmla="*/ 0 w 999"/>
              <a:gd name="T7" fmla="*/ 441 h 956"/>
              <a:gd name="T8" fmla="*/ 231 w 999"/>
              <a:gd name="T9" fmla="*/ 253 h 956"/>
              <a:gd name="T10" fmla="*/ 249 w 999"/>
              <a:gd name="T11" fmla="*/ 192 h 956"/>
              <a:gd name="T12" fmla="*/ 374 w 999"/>
              <a:gd name="T13" fmla="*/ 0 h 956"/>
              <a:gd name="T14" fmla="*/ 121 w 999"/>
              <a:gd name="T15" fmla="*/ 801 h 956"/>
              <a:gd name="T16" fmla="*/ 283 w 999"/>
              <a:gd name="T17" fmla="*/ 843 h 956"/>
              <a:gd name="T18" fmla="*/ 121 w 999"/>
              <a:gd name="T19" fmla="*/ 801 h 956"/>
              <a:gd name="T20" fmla="*/ 468 w 999"/>
              <a:gd name="T21" fmla="*/ 677 h 956"/>
              <a:gd name="T22" fmla="*/ 266 w 999"/>
              <a:gd name="T23" fmla="*/ 505 h 956"/>
              <a:gd name="T24" fmla="*/ 231 w 999"/>
              <a:gd name="T25" fmla="*/ 705 h 956"/>
              <a:gd name="T26" fmla="*/ 0 w 999"/>
              <a:gd name="T27" fmla="*/ 505 h 956"/>
              <a:gd name="T28" fmla="*/ 231 w 999"/>
              <a:gd name="T29" fmla="*/ 705 h 956"/>
              <a:gd name="T30" fmla="*/ 797 w 999"/>
              <a:gd name="T31" fmla="*/ 441 h 956"/>
              <a:gd name="T32" fmla="*/ 918 w 999"/>
              <a:gd name="T33" fmla="*/ 206 h 956"/>
              <a:gd name="T34" fmla="*/ 770 w 999"/>
              <a:gd name="T35" fmla="*/ 705 h 956"/>
              <a:gd name="T36" fmla="*/ 999 w 999"/>
              <a:gd name="T37" fmla="*/ 505 h 956"/>
              <a:gd name="T38" fmla="*/ 770 w 999"/>
              <a:gd name="T39" fmla="*/ 705 h 956"/>
              <a:gd name="T40" fmla="*/ 626 w 999"/>
              <a:gd name="T41" fmla="*/ 956 h 956"/>
              <a:gd name="T42" fmla="*/ 751 w 999"/>
              <a:gd name="T43" fmla="*/ 765 h 956"/>
              <a:gd name="T44" fmla="*/ 532 w 999"/>
              <a:gd name="T45" fmla="*/ 216 h 956"/>
              <a:gd name="T46" fmla="*/ 660 w 999"/>
              <a:gd name="T47" fmla="*/ 143 h 956"/>
              <a:gd name="T48" fmla="*/ 532 w 999"/>
              <a:gd name="T49" fmla="*/ 677 h 956"/>
              <a:gd name="T50" fmla="*/ 733 w 999"/>
              <a:gd name="T51" fmla="*/ 505 h 956"/>
              <a:gd name="T52" fmla="*/ 532 w 999"/>
              <a:gd name="T53" fmla="*/ 677 h 956"/>
              <a:gd name="T54" fmla="*/ 468 w 999"/>
              <a:gd name="T55" fmla="*/ 441 h 956"/>
              <a:gd name="T56" fmla="*/ 293 w 999"/>
              <a:gd name="T57" fmla="*/ 264 h 956"/>
              <a:gd name="T58" fmla="*/ 532 w 999"/>
              <a:gd name="T59" fmla="*/ 441 h 956"/>
              <a:gd name="T60" fmla="*/ 707 w 999"/>
              <a:gd name="T61" fmla="*/ 264 h 956"/>
              <a:gd name="T62" fmla="*/ 532 w 999"/>
              <a:gd name="T63" fmla="*/ 441 h 956"/>
              <a:gd name="T64" fmla="*/ 751 w 999"/>
              <a:gd name="T65" fmla="*/ 192 h 956"/>
              <a:gd name="T66" fmla="*/ 626 w 999"/>
              <a:gd name="T67" fmla="*/ 0 h 956"/>
              <a:gd name="T68" fmla="*/ 312 w 999"/>
              <a:gd name="T69" fmla="*/ 753 h 956"/>
              <a:gd name="T70" fmla="*/ 468 w 999"/>
              <a:gd name="T71" fmla="*/ 938 h 956"/>
              <a:gd name="T72" fmla="*/ 312 w 999"/>
              <a:gd name="T73" fmla="*/ 753 h 956"/>
              <a:gd name="T74" fmla="*/ 687 w 999"/>
              <a:gd name="T75" fmla="*/ 753 h 956"/>
              <a:gd name="T76" fmla="*/ 532 w 999"/>
              <a:gd name="T77" fmla="*/ 938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9" h="956">
                <a:moveTo>
                  <a:pt x="340" y="143"/>
                </a:moveTo>
                <a:cubicBezTo>
                  <a:pt x="330" y="162"/>
                  <a:pt x="321" y="183"/>
                  <a:pt x="312" y="203"/>
                </a:cubicBezTo>
                <a:cubicBezTo>
                  <a:pt x="361" y="210"/>
                  <a:pt x="413" y="214"/>
                  <a:pt x="468" y="216"/>
                </a:cubicBezTo>
                <a:lnTo>
                  <a:pt x="468" y="20"/>
                </a:lnTo>
                <a:cubicBezTo>
                  <a:pt x="421" y="33"/>
                  <a:pt x="376" y="75"/>
                  <a:pt x="340" y="143"/>
                </a:cubicBezTo>
                <a:close/>
                <a:moveTo>
                  <a:pt x="231" y="253"/>
                </a:moveTo>
                <a:cubicBezTo>
                  <a:pt x="176" y="240"/>
                  <a:pt x="125" y="225"/>
                  <a:pt x="81" y="207"/>
                </a:cubicBezTo>
                <a:cubicBezTo>
                  <a:pt x="36" y="275"/>
                  <a:pt x="7" y="355"/>
                  <a:pt x="0" y="441"/>
                </a:cubicBezTo>
                <a:lnTo>
                  <a:pt x="203" y="441"/>
                </a:lnTo>
                <a:cubicBezTo>
                  <a:pt x="205" y="376"/>
                  <a:pt x="215" y="311"/>
                  <a:pt x="231" y="253"/>
                </a:cubicBezTo>
                <a:close/>
                <a:moveTo>
                  <a:pt x="121" y="155"/>
                </a:moveTo>
                <a:cubicBezTo>
                  <a:pt x="159" y="170"/>
                  <a:pt x="201" y="183"/>
                  <a:pt x="249" y="192"/>
                </a:cubicBezTo>
                <a:cubicBezTo>
                  <a:pt x="259" y="164"/>
                  <a:pt x="270" y="138"/>
                  <a:pt x="283" y="113"/>
                </a:cubicBezTo>
                <a:cubicBezTo>
                  <a:pt x="309" y="65"/>
                  <a:pt x="340" y="27"/>
                  <a:pt x="374" y="0"/>
                </a:cubicBezTo>
                <a:cubicBezTo>
                  <a:pt x="274" y="26"/>
                  <a:pt x="186" y="81"/>
                  <a:pt x="121" y="155"/>
                </a:cubicBezTo>
                <a:close/>
                <a:moveTo>
                  <a:pt x="121" y="801"/>
                </a:moveTo>
                <a:cubicBezTo>
                  <a:pt x="186" y="876"/>
                  <a:pt x="274" y="931"/>
                  <a:pt x="374" y="956"/>
                </a:cubicBezTo>
                <a:cubicBezTo>
                  <a:pt x="340" y="929"/>
                  <a:pt x="309" y="892"/>
                  <a:pt x="283" y="843"/>
                </a:cubicBezTo>
                <a:cubicBezTo>
                  <a:pt x="270" y="819"/>
                  <a:pt x="259" y="793"/>
                  <a:pt x="249" y="765"/>
                </a:cubicBezTo>
                <a:cubicBezTo>
                  <a:pt x="201" y="775"/>
                  <a:pt x="159" y="787"/>
                  <a:pt x="121" y="801"/>
                </a:cubicBezTo>
                <a:close/>
                <a:moveTo>
                  <a:pt x="293" y="693"/>
                </a:moveTo>
                <a:cubicBezTo>
                  <a:pt x="348" y="684"/>
                  <a:pt x="407" y="679"/>
                  <a:pt x="468" y="677"/>
                </a:cubicBezTo>
                <a:lnTo>
                  <a:pt x="468" y="505"/>
                </a:lnTo>
                <a:lnTo>
                  <a:pt x="266" y="505"/>
                </a:lnTo>
                <a:cubicBezTo>
                  <a:pt x="268" y="572"/>
                  <a:pt x="277" y="635"/>
                  <a:pt x="293" y="693"/>
                </a:cubicBezTo>
                <a:close/>
                <a:moveTo>
                  <a:pt x="231" y="705"/>
                </a:moveTo>
                <a:cubicBezTo>
                  <a:pt x="214" y="643"/>
                  <a:pt x="204" y="575"/>
                  <a:pt x="202" y="505"/>
                </a:cubicBezTo>
                <a:lnTo>
                  <a:pt x="0" y="505"/>
                </a:lnTo>
                <a:cubicBezTo>
                  <a:pt x="5" y="595"/>
                  <a:pt x="34" y="678"/>
                  <a:pt x="81" y="750"/>
                </a:cubicBezTo>
                <a:cubicBezTo>
                  <a:pt x="125" y="732"/>
                  <a:pt x="176" y="716"/>
                  <a:pt x="231" y="705"/>
                </a:cubicBezTo>
                <a:close/>
                <a:moveTo>
                  <a:pt x="770" y="253"/>
                </a:moveTo>
                <a:cubicBezTo>
                  <a:pt x="785" y="311"/>
                  <a:pt x="795" y="376"/>
                  <a:pt x="797" y="441"/>
                </a:cubicBezTo>
                <a:lnTo>
                  <a:pt x="999" y="441"/>
                </a:lnTo>
                <a:cubicBezTo>
                  <a:pt x="992" y="355"/>
                  <a:pt x="964" y="275"/>
                  <a:pt x="918" y="206"/>
                </a:cubicBezTo>
                <a:cubicBezTo>
                  <a:pt x="873" y="225"/>
                  <a:pt x="823" y="241"/>
                  <a:pt x="770" y="253"/>
                </a:cubicBezTo>
                <a:close/>
                <a:moveTo>
                  <a:pt x="770" y="705"/>
                </a:moveTo>
                <a:cubicBezTo>
                  <a:pt x="824" y="716"/>
                  <a:pt x="873" y="732"/>
                  <a:pt x="918" y="750"/>
                </a:cubicBezTo>
                <a:cubicBezTo>
                  <a:pt x="965" y="679"/>
                  <a:pt x="994" y="595"/>
                  <a:pt x="999" y="505"/>
                </a:cubicBezTo>
                <a:lnTo>
                  <a:pt x="797" y="505"/>
                </a:lnTo>
                <a:cubicBezTo>
                  <a:pt x="796" y="576"/>
                  <a:pt x="786" y="644"/>
                  <a:pt x="770" y="705"/>
                </a:cubicBezTo>
                <a:close/>
                <a:moveTo>
                  <a:pt x="751" y="765"/>
                </a:moveTo>
                <a:cubicBezTo>
                  <a:pt x="720" y="849"/>
                  <a:pt x="678" y="915"/>
                  <a:pt x="626" y="956"/>
                </a:cubicBezTo>
                <a:cubicBezTo>
                  <a:pt x="725" y="932"/>
                  <a:pt x="812" y="877"/>
                  <a:pt x="877" y="803"/>
                </a:cubicBezTo>
                <a:cubicBezTo>
                  <a:pt x="839" y="788"/>
                  <a:pt x="797" y="775"/>
                  <a:pt x="751" y="765"/>
                </a:cubicBezTo>
                <a:close/>
                <a:moveTo>
                  <a:pt x="532" y="20"/>
                </a:moveTo>
                <a:lnTo>
                  <a:pt x="532" y="216"/>
                </a:lnTo>
                <a:cubicBezTo>
                  <a:pt x="585" y="214"/>
                  <a:pt x="637" y="210"/>
                  <a:pt x="687" y="203"/>
                </a:cubicBezTo>
                <a:cubicBezTo>
                  <a:pt x="679" y="182"/>
                  <a:pt x="670" y="162"/>
                  <a:pt x="660" y="143"/>
                </a:cubicBezTo>
                <a:cubicBezTo>
                  <a:pt x="623" y="75"/>
                  <a:pt x="578" y="33"/>
                  <a:pt x="532" y="20"/>
                </a:cubicBezTo>
                <a:close/>
                <a:moveTo>
                  <a:pt x="532" y="677"/>
                </a:moveTo>
                <a:cubicBezTo>
                  <a:pt x="592" y="679"/>
                  <a:pt x="651" y="684"/>
                  <a:pt x="707" y="693"/>
                </a:cubicBezTo>
                <a:cubicBezTo>
                  <a:pt x="722" y="636"/>
                  <a:pt x="732" y="572"/>
                  <a:pt x="733" y="505"/>
                </a:cubicBezTo>
                <a:lnTo>
                  <a:pt x="532" y="505"/>
                </a:lnTo>
                <a:lnTo>
                  <a:pt x="532" y="677"/>
                </a:lnTo>
                <a:close/>
                <a:moveTo>
                  <a:pt x="266" y="441"/>
                </a:moveTo>
                <a:lnTo>
                  <a:pt x="468" y="441"/>
                </a:lnTo>
                <a:lnTo>
                  <a:pt x="468" y="278"/>
                </a:lnTo>
                <a:cubicBezTo>
                  <a:pt x="407" y="278"/>
                  <a:pt x="348" y="272"/>
                  <a:pt x="293" y="264"/>
                </a:cubicBezTo>
                <a:cubicBezTo>
                  <a:pt x="278" y="319"/>
                  <a:pt x="269" y="379"/>
                  <a:pt x="266" y="441"/>
                </a:cubicBezTo>
                <a:close/>
                <a:moveTo>
                  <a:pt x="532" y="441"/>
                </a:moveTo>
                <a:lnTo>
                  <a:pt x="733" y="441"/>
                </a:lnTo>
                <a:cubicBezTo>
                  <a:pt x="730" y="379"/>
                  <a:pt x="722" y="319"/>
                  <a:pt x="707" y="264"/>
                </a:cubicBezTo>
                <a:cubicBezTo>
                  <a:pt x="651" y="272"/>
                  <a:pt x="592" y="278"/>
                  <a:pt x="532" y="278"/>
                </a:cubicBezTo>
                <a:lnTo>
                  <a:pt x="532" y="441"/>
                </a:lnTo>
                <a:close/>
                <a:moveTo>
                  <a:pt x="716" y="113"/>
                </a:moveTo>
                <a:cubicBezTo>
                  <a:pt x="729" y="138"/>
                  <a:pt x="741" y="164"/>
                  <a:pt x="751" y="192"/>
                </a:cubicBezTo>
                <a:cubicBezTo>
                  <a:pt x="797" y="183"/>
                  <a:pt x="838" y="169"/>
                  <a:pt x="878" y="155"/>
                </a:cubicBezTo>
                <a:cubicBezTo>
                  <a:pt x="812" y="80"/>
                  <a:pt x="725" y="26"/>
                  <a:pt x="626" y="0"/>
                </a:cubicBezTo>
                <a:cubicBezTo>
                  <a:pt x="659" y="27"/>
                  <a:pt x="690" y="65"/>
                  <a:pt x="716" y="113"/>
                </a:cubicBezTo>
                <a:close/>
                <a:moveTo>
                  <a:pt x="312" y="753"/>
                </a:moveTo>
                <a:cubicBezTo>
                  <a:pt x="321" y="775"/>
                  <a:pt x="330" y="794"/>
                  <a:pt x="340" y="813"/>
                </a:cubicBezTo>
                <a:cubicBezTo>
                  <a:pt x="376" y="880"/>
                  <a:pt x="421" y="923"/>
                  <a:pt x="468" y="938"/>
                </a:cubicBezTo>
                <a:lnTo>
                  <a:pt x="468" y="741"/>
                </a:lnTo>
                <a:cubicBezTo>
                  <a:pt x="413" y="742"/>
                  <a:pt x="361" y="747"/>
                  <a:pt x="312" y="753"/>
                </a:cubicBezTo>
                <a:close/>
                <a:moveTo>
                  <a:pt x="532" y="938"/>
                </a:moveTo>
                <a:cubicBezTo>
                  <a:pt x="594" y="920"/>
                  <a:pt x="650" y="850"/>
                  <a:pt x="687" y="753"/>
                </a:cubicBezTo>
                <a:cubicBezTo>
                  <a:pt x="637" y="747"/>
                  <a:pt x="585" y="742"/>
                  <a:pt x="532" y="741"/>
                </a:cubicBezTo>
                <a:lnTo>
                  <a:pt x="532" y="9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62" name="Oval 31"/>
          <p:cNvSpPr>
            <a:spLocks noChangeAspect="1" noChangeArrowheads="1"/>
          </p:cNvSpPr>
          <p:nvPr/>
        </p:nvSpPr>
        <p:spPr bwMode="auto">
          <a:xfrm>
            <a:off x="3977042" y="726903"/>
            <a:ext cx="1178214" cy="1178214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101600" dir="2100000" sx="88000" sy="88000" algn="tl" rotWithShape="0">
              <a:prstClr val="black">
                <a:alpha val="8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 dirty="0"/>
          </a:p>
        </p:txBody>
      </p:sp>
      <p:pic>
        <p:nvPicPr>
          <p:cNvPr id="63" name="图片 62"/>
          <p:cNvPicPr>
            <a:picLocks noChangeAspect="1"/>
          </p:cNvPicPr>
          <p:nvPr/>
        </p:nvPicPr>
        <p:blipFill>
          <a:blip r:embed="rId6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971" y="843486"/>
            <a:ext cx="907391" cy="934079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528686" y="4890117"/>
            <a:ext cx="4364800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9600" b="1" spc="300">
                <a:solidFill>
                  <a:schemeClr val="accent2"/>
                </a:solidFill>
                <a:effectLst>
                  <a:innerShdw blurRad="76200" dist="76200" dir="13500000">
                    <a:prstClr val="black">
                      <a:alpha val="50000"/>
                    </a:prstClr>
                  </a:innerShdw>
                </a:effectLst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Colonna MT" panose="04020805060202030203" pitchFamily="82" charset="0"/>
              </a:rPr>
              <a:t>汇报人：王   甡</a:t>
            </a:r>
            <a:endParaRPr lang="en-US" altLang="zh-CN" sz="2000" b="0" dirty="0">
              <a:solidFill>
                <a:schemeClr val="tx1">
                  <a:lumMod val="75000"/>
                  <a:lumOff val="25000"/>
                </a:schemeClr>
              </a:solidFill>
              <a:latin typeface="Colonna MT" panose="04020805060202030203" pitchFamily="82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heme/_rels/theme1.xml.rels><?xml version="1.0" encoding="UTF-8" standalone="yes"?>
<Relationships xmlns="http://schemas.openxmlformats.org/package/2006/relationships"><Relationship Id="rId2" Type="http://schemas.microsoft.com/office/2007/relationships/hdphoto" Target="../media/hdphoto1.wdp"/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主题1">
  <a:themeElements>
    <a:clrScheme name="自定义 13">
      <a:dk1>
        <a:srgbClr val="000000"/>
      </a:dk1>
      <a:lt1>
        <a:srgbClr val="FFFFFF"/>
      </a:lt1>
      <a:dk2>
        <a:srgbClr val="0068BE"/>
      </a:dk2>
      <a:lt2>
        <a:srgbClr val="FFFFFF"/>
      </a:lt2>
      <a:accent1>
        <a:srgbClr val="0068BE"/>
      </a:accent1>
      <a:accent2>
        <a:srgbClr val="0096F0"/>
      </a:accent2>
      <a:accent3>
        <a:srgbClr val="0068BE"/>
      </a:accent3>
      <a:accent4>
        <a:srgbClr val="0096F0"/>
      </a:accent4>
      <a:accent5>
        <a:srgbClr val="0068BE"/>
      </a:accent5>
      <a:accent6>
        <a:srgbClr val="0096F0"/>
      </a:accent6>
      <a:hlink>
        <a:srgbClr val="F49100"/>
      </a:hlink>
      <a:folHlink>
        <a:srgbClr val="85DFD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blipFill dpi="0" rotWithShape="1">
          <a:blip xmlns:r="http://schemas.openxmlformats.org/officeDocument/2006/relationships"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10000"/>
                    </a14:imgEffect>
                    <a14:imgEffect>
                      <a14:colorTemperature colorTemp="53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152400" dist="101600" dir="2700000" algn="tl" rotWithShape="0">
            <a:prstClr val="black">
              <a:alpha val="60000"/>
            </a:prstClr>
          </a:outerShdw>
        </a:effectLst>
      </a:spPr>
      <a:bodyPr rtlCol="0" anchor="ctr"/>
      <a:lstStyle>
        <a:defPPr algn="ctr">
          <a:defRPr sz="1350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14</TotalTime>
  <Words>187</Words>
  <Application>Microsoft Office PowerPoint</Application>
  <PresentationFormat>全屏显示(4:3)</PresentationFormat>
  <Paragraphs>36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6" baseType="lpstr">
      <vt:lpstr>方正兰亭黑简体</vt:lpstr>
      <vt:lpstr>方正兰亭准黑_GBK</vt:lpstr>
      <vt:lpstr>方正正粗黑简体</vt:lpstr>
      <vt:lpstr>方正正黑简体</vt:lpstr>
      <vt:lpstr>宋体</vt:lpstr>
      <vt:lpstr>微软雅黑</vt:lpstr>
      <vt:lpstr>Agency FB</vt:lpstr>
      <vt:lpstr>Arial</vt:lpstr>
      <vt:lpstr>Calibri</vt:lpstr>
      <vt:lpstr>Calibri Light</vt:lpstr>
      <vt:lpstr>Colonna MT</vt:lpstr>
      <vt:lpstr>主题1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huilin</dc:creator>
  <cp:lastModifiedBy>Administrator</cp:lastModifiedBy>
  <cp:revision>324</cp:revision>
  <dcterms:created xsi:type="dcterms:W3CDTF">2017-04-08T06:06:00Z</dcterms:created>
  <dcterms:modified xsi:type="dcterms:W3CDTF">2017-12-20T12:11:10Z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RubyTemplateID">
    <vt:lpwstr>2</vt:lpwstr>
  </property>
  <property fmtid="{D5CDD505-2E9C-101B-9397-08002B2CF9AE}" pid="3" name="KSOProductBuildVer">
    <vt:lpwstr>2052-10.1.0.7023</vt:lpwstr>
  </property>
</Properties>
</file>