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8" r:id="rId2"/>
    <p:sldId id="439" r:id="rId3"/>
    <p:sldId id="440" r:id="rId4"/>
    <p:sldId id="413" r:id="rId5"/>
    <p:sldId id="441" r:id="rId6"/>
    <p:sldId id="442" r:id="rId7"/>
    <p:sldId id="444" r:id="rId8"/>
  </p:sldIdLst>
  <p:sldSz cx="12169775" cy="6858000"/>
  <p:notesSz cx="6858000" cy="9144000"/>
  <p:embeddedFontLs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Impact" pitchFamily="34" charset="0"/>
      <p:regular r:id="rId14"/>
    </p:embeddedFont>
    <p:embeddedFont>
      <p:font typeface="方正姚体" pitchFamily="2" charset="-122"/>
      <p:regular r:id="rId15"/>
    </p:embeddedFont>
    <p:embeddedFont>
      <p:font typeface="华文隶书" pitchFamily="2" charset="-122"/>
      <p:regular r:id="rId16"/>
    </p:embeddedFont>
    <p:embeddedFont>
      <p:font typeface="华文仿宋" pitchFamily="2" charset="-122"/>
      <p:regular r:id="rId17"/>
    </p:embeddedFont>
    <p:embeddedFont>
      <p:font typeface="Agency FB" pitchFamily="34" charset="0"/>
      <p:regular r:id="rId18"/>
      <p:bold r:id="rId19"/>
    </p:embeddedFont>
    <p:embeddedFont>
      <p:font typeface="华文新魏" pitchFamily="2" charset="-122"/>
      <p:regular r:id="rId20"/>
    </p:embeddedFont>
    <p:embeddedFont>
      <p:font typeface="华文琥珀" pitchFamily="2" charset="-122"/>
      <p:regular r:id="rId21"/>
    </p:embeddedFont>
    <p:embeddedFont>
      <p:font typeface="微软雅黑" pitchFamily="34" charset="-122"/>
      <p:regular r:id="rId22"/>
      <p:bold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000000"/>
    <a:srgbClr val="FF9900"/>
    <a:srgbClr val="A96BA6"/>
    <a:srgbClr val="C0C0C0"/>
    <a:srgbClr val="7777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5021" autoAdjust="0"/>
    <p:restoredTop sz="94582" autoAdjust="0"/>
  </p:normalViewPr>
  <p:slideViewPr>
    <p:cSldViewPr snapToGrid="0">
      <p:cViewPr varScale="1">
        <p:scale>
          <a:sx n="70" d="100"/>
          <a:sy n="70" d="100"/>
        </p:scale>
        <p:origin x="-522" y="-108"/>
      </p:cViewPr>
      <p:guideLst>
        <p:guide orient="horz" pos="2160"/>
        <p:guide pos="383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3B157C2-3386-466C-AD2F-7DFEFF344EC6}" type="datetimeFigureOut">
              <a:rPr lang="zh-CN" altLang="en-US"/>
              <a:pPr>
                <a:defRPr/>
              </a:pPr>
              <a:t>2017/12/26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5763" y="685800"/>
            <a:ext cx="60864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6EBDFB0-F6FD-4BA1-A11F-7FDD367B6F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01C567-A2E5-4743-A645-BE5638F10DD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19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77AC35-D501-4B2D-B3EF-8F738AC848D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FB2814-759A-4C96-B6C5-39546B983308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E8DC28-C0E7-4989-B219-D3B5E7FB85C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91ADE-9378-4952-830E-A3B133527A4F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42059-D153-4A19-8328-F55A842E165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 advTm="3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12363-601B-4281-8224-1A67FA51FAC0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BA847-81A3-43B1-A3D5-508B8553613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 advTm="3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F8746-551C-4024-B729-D6F53E9538C0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F224B-0F9D-4923-81D2-DEE60B61227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 advTm="3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98B8D-32E8-4E8D-96B2-964B413E8AB0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8FA88-94F9-4ED7-A500-A8548CAEDE8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 advTm="3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89" y="275083"/>
            <a:ext cx="10952798" cy="1142647"/>
          </a:xfrm>
          <a:prstGeom prst="rect">
            <a:avLst/>
          </a:prstGeom>
        </p:spPr>
        <p:txBody>
          <a:bodyPr lIns="121899" tIns="60949" rIns="121899" bIns="60949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489" y="1599707"/>
            <a:ext cx="10952798" cy="4526153"/>
          </a:xfrm>
          <a:prstGeom prst="rect">
            <a:avLst/>
          </a:prstGeom>
        </p:spPr>
        <p:txBody>
          <a:bodyPr lIns="121899" tIns="60949" rIns="121899" bIns="60949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BE38E-3280-4CC8-87A3-C693B13629F3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503-57D9-4E32-9164-6287F75555F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 advTm="3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6613" y="6356350"/>
            <a:ext cx="27384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618C2BA-CC52-4E64-B795-3194472BEEC6}" type="datetimeFigureOut">
              <a:rPr lang="zh-CN" altLang="en-US"/>
              <a:pPr>
                <a:defRPr/>
              </a:pPr>
              <a:t>2017/12/26 Tuesday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0663" y="6356350"/>
            <a:ext cx="41084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594725" y="6356350"/>
            <a:ext cx="27384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4902F14-6E83-4DCA-AE8D-AA709E04483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960438" y="819150"/>
            <a:ext cx="101504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 userDrawn="1"/>
        </p:nvGrpSpPr>
        <p:grpSpPr bwMode="auto">
          <a:xfrm>
            <a:off x="441325" y="252413"/>
            <a:ext cx="519113" cy="504825"/>
            <a:chOff x="441412" y="252248"/>
            <a:chExt cx="521098" cy="504852"/>
          </a:xfrm>
        </p:grpSpPr>
        <p:sp>
          <p:nvSpPr>
            <p:cNvPr id="12" name="矩形 11"/>
            <p:cNvSpPr/>
            <p:nvPr userDrawn="1"/>
          </p:nvSpPr>
          <p:spPr>
            <a:xfrm>
              <a:off x="441412" y="252248"/>
              <a:ext cx="449387" cy="4492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 userDrawn="1"/>
          </p:nvSpPr>
          <p:spPr>
            <a:xfrm>
              <a:off x="666106" y="460221"/>
              <a:ext cx="296404" cy="296879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 spd="slow" advTm="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华文新魏" panose="02010800040101010101" charset="-122"/>
          <a:cs typeface="华文新魏" panose="02010800040101010101" charset="-122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华文新魏" panose="02010800040101010101" charset="-122"/>
          <a:cs typeface="华文新魏" panose="02010800040101010101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华文新魏" panose="02010800040101010101" charset="-122"/>
          <a:cs typeface="华文新魏" panose="02010800040101010101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华文新魏" panose="02010800040101010101" charset="-122"/>
          <a:cs typeface="华文新魏" panose="02010800040101010101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华文新魏" panose="02010800040101010101" charset="-122"/>
          <a:cs typeface="华文新魏" panose="02010800040101010101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微软雅黑" panose="020B050302020402020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微软雅黑" panose="020B050302020402020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微软雅黑" panose="020B050302020402020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微软雅黑" panose="020B050302020402020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华文新魏" panose="02010800040101010101" charset="-122"/>
          <a:cs typeface="华文新魏" panose="02010800040101010101" charset="-122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华文新魏" panose="02010800040101010101" charset="-122"/>
          <a:cs typeface="华文新魏" panose="02010800040101010101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华文新魏" panose="02010800040101010101" charset="-122"/>
          <a:cs typeface="华文新魏" panose="02010800040101010101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华文新魏" panose="02010800040101010101" charset="-122"/>
          <a:cs typeface="华文新魏" panose="02010800040101010101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华文新魏" panose="02010800040101010101" charset="-122"/>
          <a:cs typeface="华文新魏" panose="02010800040101010101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&#30334;&#24180;&#20070;&#38498;&#22823;&#32654;&#21335;&#33729;1108-2.mp4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&#20891;&#35757;&#21862;&#21862;&#25805;.mov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5.pn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64188"/>
            <a:ext cx="12169775" cy="12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图片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94079"/>
            <a:ext cx="6209730" cy="306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流程图: 摘录 8"/>
          <p:cNvSpPr/>
          <p:nvPr/>
        </p:nvSpPr>
        <p:spPr>
          <a:xfrm rot="5400000">
            <a:off x="30957" y="391318"/>
            <a:ext cx="425450" cy="481013"/>
          </a:xfrm>
          <a:prstGeom prst="flowChartExtra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0245" name="TextBox 11"/>
          <p:cNvSpPr txBox="1">
            <a:spLocks noChangeArrowheads="1"/>
          </p:cNvSpPr>
          <p:nvPr/>
        </p:nvSpPr>
        <p:spPr bwMode="auto">
          <a:xfrm>
            <a:off x="6895935" y="3271553"/>
            <a:ext cx="3621087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 smtClean="0">
                <a:latin typeface="Impact" panose="020B0806030902050204" pitchFamily="34" charset="0"/>
              </a:rPr>
              <a:t>  </a:t>
            </a:r>
            <a:r>
              <a:rPr lang="en-US" altLang="zh-CN" sz="2800" dirty="0" smtClean="0">
                <a:latin typeface="Impact" panose="020B0806030902050204" pitchFamily="34" charset="0"/>
              </a:rPr>
              <a:t>2017.12.26  </a:t>
            </a:r>
            <a:r>
              <a:rPr lang="zh-CN" altLang="en-US" sz="2800" b="1" dirty="0" smtClean="0">
                <a:latin typeface="方正姚体" pitchFamily="2" charset="-122"/>
                <a:ea typeface="方正姚体" pitchFamily="2" charset="-122"/>
              </a:rPr>
              <a:t>深圳</a:t>
            </a:r>
            <a:endParaRPr lang="zh-CN" altLang="en-US" sz="2800" b="1" dirty="0">
              <a:latin typeface="方正姚体" pitchFamily="2" charset="-122"/>
              <a:ea typeface="方正姚体" pitchFamily="2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1835150" y="3055938"/>
            <a:ext cx="9069388" cy="4762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8" name="文本框 5"/>
          <p:cNvSpPr txBox="1">
            <a:spLocks noChangeArrowheads="1"/>
          </p:cNvSpPr>
          <p:nvPr/>
        </p:nvSpPr>
        <p:spPr bwMode="auto">
          <a:xfrm>
            <a:off x="-1241946" y="1869743"/>
            <a:ext cx="13411722" cy="1569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9600" dirty="0" smtClean="0">
                <a:ln/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   </a:t>
            </a:r>
            <a:r>
              <a:rPr lang="zh-CN" altLang="en-US" sz="8800" dirty="0" smtClean="0">
                <a:ln/>
                <a:solidFill>
                  <a:srgbClr val="FF0066"/>
                </a:solidFill>
                <a:latin typeface="华文隶书" panose="02010800040101010101" charset="-122"/>
                <a:ea typeface="华文隶书" panose="02010800040101010101" charset="-122"/>
              </a:rPr>
              <a:t>“菁”操，</a:t>
            </a:r>
            <a:r>
              <a:rPr lang="zh-CN" altLang="en-US" sz="6600" dirty="0" smtClean="0">
                <a:ln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为学生成长添翼</a:t>
            </a:r>
            <a:endParaRPr lang="zh-CN" altLang="en-US" sz="6600" dirty="0">
              <a:ln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pic>
        <p:nvPicPr>
          <p:cNvPr id="3" name="图片 2" descr="7CFED0064D5A80D9C3587284A41051F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27008"/>
            <a:ext cx="2800303" cy="631190"/>
          </a:xfrm>
          <a:prstGeom prst="rect">
            <a:avLst/>
          </a:prstGeom>
        </p:spPr>
      </p:pic>
      <p:sp>
        <p:nvSpPr>
          <p:cNvPr id="35844" name="AutoShape 4" descr="data:image/jpeg;base64,/9j/4AAQSkZJRgABAQAAAQABAAD/2wBDAAgGBgcGBQgHBwcJCQgKDBQNDAsLDBkSEw8UHRofHh0aHBwgJC4nICIsIxwcKDcpLDAxNDQ0Hyc5PTgyPC4zNDL/2wBDAQkJCQwLDBgNDRgyIRwhMjIyMjIyMjIyMjIyMjIyMjIyMjIyMjIyMjIyMjIyMjIyMjIyMjIyMjIyMjIyMjIyMjL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rXl5bafaS3d3MkNvEu55JGwFH1rxzxP8cJBK9v4btV2Dj7Xcrkn3VO34/lW1GhUrO0EJtLc9sor5SvPiF4uvnLy6/erntC/lD8lxUUHjvxXbtuj8QaiT6POzj8mzXZ/ZlS3xIj2iPq2WVYYy7HgVkz3sspOCVX0FeEWPxh8SRFF1D7Pfxr/AH0EbfmvH6V22jfFTQNS2x3Zk0+Y/wDPblP++h/XFfHcRYHN07UoN01/Lq36re3ysddCdLq9TuaUEg5BwfaooZ4bmFZoJUljblXRgwP4ipK/P3eL7M7S3BqEkZAk+dffrWpFKkyb0ORWBVe+gmu9PntYbqa1eVdolhbay19BlmfVsPJQrvmh+KMpUIza1sbd7rWl6acX2o2lsxH3ZZlU/kTUdp4i0W/kEdpq1lM56Ik6lj+Ga+bdZ0280rVJrW+BMynO8nIcdmB75rPr66OO5kpRWjPpIcLUZ01JVW79baf18z62or538M/EPWvD8qRyTNe2I4aCZs4H+y3Vf5e1e6aHrlj4h0yO/sJd8bcMp+8jd1YdjXXSrRqbbng5jlFfAu89Yvqv17GpRRRWx5QUUUUAFFFFABRRRQAUUVk+Jr5tN8LarexnEkFpK6H0YKcfrTSu0kB4J8U/G83iLXJdMtZSNKs5CihTxNIOC59fQf8A1689qQRSPyEY++KkWymP8OPqa+hVXD4eKg5JW80VTwWKr606cn6Jlep7eyubo/uLeST/AHFJra063020USXMMl1N/dOAg/x/GuisdQvdSnW00vSnmk7JHzgfgOBXj4rP1GXJh4c3m9F/m/wOtZFmLXN7Oy7tpfmzkB4d1UjP2Q/i6j+tRSaJqUQ+azk/4CN38q920P4e6lPtm1uaG2Q8/Z4Pmf8AFug/DNdfa+DdCtQMWKyt/emYvn8DxWVLNsfJ3lCKXz/zPNqUJwlytp+mp8s21/qWlMRb3Fxb5OSgJUH6iugsPHF7EQJ57hD/AM9IpG/lmvphdI01F2rp9qo9BCv+FVbjwt4fus+foenSE92tUz/KrrywuKX+0Ulfut/y/MTpN9TyLSvHt8oDC4jvYu4f7w/Hr+ddzo/iSw1gbI38q4A5hfr+HrWm/wAO/CTvvGiW8bdjEWjP/jpFZ198M9NkYS6ddXFlMOV53qD+PP618rj+HsPV1oafh/wH+BdOpXpPfmXmVPF3hmLxHphVAq3sIJgk/wDZT7GvEJoZLed4ZkZJI2KurDkGvoOzg1ewUW+qRrMBwt3DyrD/AGh1U+/SuR8feF0vIDq1tH++jH78L1Zf734fy+leNgqlbA1vqmJVk9n/AF0f5n1eWZ6sLTtNNw/Fd9Ov9WPJ66nwJ4ok8M6/G0jn7DcER3K54A7N9R/LNc1LE0TYPI7Go6+hi3F3R9ffD5hhvdfNCS/r5r8GfWikMMggg9CKdXn3gnx3ozeGLG21TVrW3vYU8pknlCEhThTk+wFd3b3MF3CJraaOaJujxsGU/iK9mN3FStoz8uxFF0K0qUt4uxNRRRTMQooooAKTOKWvJvin4zkgdvD2nylWK5u5FPOD0TP05PsQPWoqVFCPMzswOCqYysqNP5vsu5oeKvirZ6XI9no6Je3S8NMT+6Q+2Pvfy968r1jxZrmulhf6jM8R/wCWKnbH/wB8jisanxxvNIscalnY4AHevLqV5T1bP0PB5VhMFG8Y3a6vf/gDKvWekXt7gxQkIf434H/166bRvDAR08yP7RdN0QDIX/PrXq/hvwqlhtvL0K9z1RO0f/165KVR16ns6XzZ4WYcU8snTwcb/wB57fJdTjPC/wAJUk2XeuyPs6i2T5S3+8eo/nXqOn6ZY6VbC3sLSK3iH8Ma4z9fWrtFe7SoxpqyPmMVj8Tin++m35dPu2CiiitTkCiiigAooooAKo3Vgk4JQAMeo7Gr1Fc+KwlLFQ9nVV1/WxUZOLujwLxv4XbRNQLpGRZznKf7Df3f8P8A61cO6lGKmvqHW9Gtde0uWxu1Oxx8rDqjdiK+efE+gXnh7U3tLteRykgHEi9mFcLw06ULSd7df8/M9jh3HywmN9g/4dT8JdPv2+7scrqK/cb6iptC8Sat4bvRdaXeSQPn5kByj+zL0NNv1zb59DWZX1uTyVTBqL1tdfr+pnxLS9nmMmvtJP8AC36H1J4D8c2njPTC4CwahAALi3z/AOPL/sn9P59fXyN4U8Q3HhjxHaapATtjbEqD/lpGfvD8v1xX1pBNHcQRzxMHjkUOjDuCMg1yY3DqjP3dmePCV0S0UUVxlFe8uks7Ke6k+5DG0jfQDJr5ZvryXUL+4vbg5lnkaRz7k5r6Z8SRPceGNWhj5d7OVVA9dhr5ergxjd0j7ThOEeWrProgrvvBfhea4iF46bTJ0dhwq+3uab4T8AS3/l32rq0Vr1SDo8n19B+tepoqRGC2hRVLHZGijj/9QFfLY/MOaSw+H1k9P+AXn+YwnT+r05afaa/L/P7ibQ9Gt7QbkTgdWI5Y10NMjRY0CqOBxT6+oy3BLCUeTeT1b7v/AIHQ+KlJN6bBRRRXoEhRRRQAUUUUAFFFFABRRRQAVzfjHwxD4o0R7YhVuowWt5T/AAt6H2PeukopNJqzGm4tSW6Pky5tXinltbmMpIjFHU9VYcGsKWMxSsjdVNev/FnQP7P1+LVoUxBfD58dpF6/mMH868t1SPEiSf3hg1vk1V0q0qD2Z6nEWIWIqUMQvtw/FPX8zPr6p+G92178PNFmc5ZYPK/BGKD/ANBr5Wr6l+GNu1t8ONFRhgmJn/BnZh/OvVzO3sl6ni09zrqKKK8Q1EIBBBHFeXaX8PrDTNdur2ZkuI1mZrWLHyovYn1I/pXoeoXGxfKU/M33vpWXXxvEOae99WpdN3+n+Z6WCrVqMJKErKW5HNMlvC8shwijJqHwsH1C/udSmHCDyoh/dzyf6fnWR4kvMbbfdhVG9zW74AnF54QtbtVCi4eRx7rvZVP5KKy4cwLlU9u1ov12OGvU5p8i2R09FFFfbmYU1mVFLMQAOpNcj4v8dWnhtDbQhbjUWGRHn5Y/Qt/hXkF7reueKb8QmS5vZ3PyQRgkD6KOBXpYXLKlePtJvliRKaWh75L4h0WBtsur2CMOzXKA/wA6lttX0y9bba6jaTt6RTq38jXjdj8KPEd8ge7mtbFT/C7l3H4Lx+tbWmfCm28P6nb61quvJNa2bea0TW+xSR935t5747c0VsPg4J2q3foOLk3ax6xRXmOtfE8s7Q6RGFQcefKMk/Re341zSarrWv3PlRvd3kh/gTLAfh0FeNKuk7LU9allVSUeao1FHtxnhBwZUB9CwqQEEZBzXldn4D164UNO1vaj+677j/47n+ddr4Z8PHQLaYTXAmlkbJYDAUDt/OqhOUnrGxjiMPQpRvCpzPtb9bjPEHjjw34VuYbbWtUS0mmTeiGN3JXOM/KDjn1rJ/4XF4B/6GGP/wAB5v8A4ivm74jeJD4q8c6jqKPutg/k23/XNeB+fLf8Crm7m3e1mMUg+YAE/iK9aGDp2Sk9WcFpOLmlov1/4Y+4dL1Oz1nTYNR0+cT2k67o5ACNw+h5q7Xm/wADb/7Z8MbOInLWk80B/wC+t/8AJxXpFcNSPJNx7Ajn/GOhL4h8L3dkFBnC+ZAfSReR+fT8a+YtVXEK54IfFfXtfK/j+zGm+J9Qs1GFW6dlHop5X9GFVhIf7VBoxxM5SVOHRN/jb/I5m2t5Lq6it4V3SSuEQepJwK+uNEENppdppyDaLaFIV9wqgf0r55+Fujf2n4sS6dcw2K+cf97oo/Pn/gNe9AkEEHBFeNxTn08LjadCnqoq8l6/qlr8zrw9FSg2zoqKgtpfPgV+/Q/WivQpVY1YKpDZq5DVnZmNNJ5szP6mmUUV+Szm5yc5bvU9NKyseU/EXV/sttcxo2JrlzEv+6PvH8uPxr1bwFB9m8BaHH0zZo//AH0N39a+cvG2p/2l4ougjbooHaJMd8Hk/nX0/oMQh8O6ZEOiWkS/kgr9awODWDy6lB/FL3n9y/JWPHjrJs0a5vxv4nj8KeHZb75TcOfLt1Pdz3+g610lfO/7QGrzv4n07So2xFBa+af952I/kgrswtNTqpS2LZzmnDUPF/iWKwt3Mt5dyFnkc52jqzt7Cvo/w14X07wvpy21lGDIR++nYfPK3qT6e1eHfs/vbp4w1BZ2H2qSzIhJ7jcCwH6flX0bXXmWJnOXs9kiYpdArwP4leNX1PXpdMt5SLGycpgHiSQcMx+nQf8A1697Y4U464r4snuJ5biSSQnezFmz6968Wu7Kx7GU01Kbm+n6nrXgLwZceKj9vvGeHTEbblfvTMOoHoPU/wCR7bp+m2elWq21jbRwQj+FB19ye5rM8EJbx+B9DFrt8r7FE3HdioLfjuzXQVdOCijmxmKqVptPZdArhfiz4l/4RrwBfSxPtu7wfZIMddzg5P4LuP1xXdV8yfHvxL/avjCLR4Xzb6ZHh8dDK2C35DaPzrrw1PnqJHFJ2R59oxtp5hBLbKzgbhIP61paz9nihFxJbCWQ/ICTgD61zcFzJbB/KbazjaWHXFSxXrpbSW7/ADxP2P8ACfUV0VsFOVdVYvRdLv5+noe5hc2pU8G8NOK5nf3rLR9Lq2vr0ue+fs6X/maPrlgTjyrmOcD03qV/9pivba+a/wBni+8nxlqNkThbiyLAerI6/wBGNfSlY4uNqrPDi7oK+a/jIgT4h3OP44Y3/wDHQP6V9KV80fFNvtnxP1CMfdjESfgI1J/nWmBajUc5bJNmdZpRu+h3HwmsYrbwk1wq/vridjIfYcAf59a7yuV+HkJh8HWxIx5ju/8A49j+ldVX5JnFZ1sfWqS6yZ6WGd6MX5F20lZIiB/eoqSxgEkBZu7cUV9Ll9DGvCwcHZW0InKHM7lKeMxTMnoeK5/xfrX9g+F72+VgJgmyH/fbgfl1/Cu0vLT7Qu5cCQdPevDfjPqbrc2GjDI2KbiUe5+Vf5N+dcmG4fnLNoUWr02736WWtv0HKuvZN9TzXSoPtesWkLciSZQ30zzX1n4em8/QLNvRNn/fPH9K+WPCoB8TWWf75/8AQTX0V4I1OOQXGlsf3sQEyg91bg4+hH/j1fcZtXazCFLpyv8AP/gHn0k23Y7Gvn348aNMview1UITbz2wh3dg6MTj8mH619BVQ1bSLDXNPksdStknt5Oqt2PqD2PvVUKvspqRU4uUbI+Q9NlutMvob2ymeC5hbdHIh5U17FpPxtukt0TVNHWeUDBlgl2bv+AkH+dW9S+CEJkZ9K1RkXtFcx7sf8CH+FZDfB7xBEfllsJB/sysP5rXoTqYeqvePNm8TTfuo7zwl8R7fxVrDaetg9qREZFZ5Q24gjgDHoc/hXh3j3wxN4d8WXtuyEW8sjTW7Y4aNjkfl0/CvQNN+G3inS7+G8tXtYp4W3I4m/8ArdK9L1DQLbxPo0dr4gsYTMBk+U+fLb1Ruo/z1ry8bQhL+Ez2cjzGdCo/bxdn/X4Hh/gr4naj4Us006e2W905WJRC2148nJ2n074NegL8cPDxi3NYamJP7oRD+u6srUfgc3mM2l6uuztHcx8j/gS9fyqvo/wa1O21u0m1KexlsY5A8qxOxLAc4wVHB6V50XiI+7Y+nqxyiunVctfmj0678Rx6f4Nm8RXlu1ukdqbgwOfmHGVU+54H1NfGV7d3Oq6lPeXDGS5uZWkc4+8zHJ/U19YfFLwzr3i7w3Do+iS2sSPMHuWuJGTcq/dUYU9+f+AivNvCXwK13TfFem3+sT6c9jbTCaRYZWZmK8qMFR/EB+Fe9hJwpwcpPU+Snq9FoQQ/s66tLbxSPrlpFIyBmjMLfIccjOa5bx58Kr/wHpNvqF1qNvdRzTiALEjKQdpbPP8Au19aVwfxW8Haj428LW+m6Y9ulxFeLOTO5VdoR1PQH+8Kmli5ua53oDirHgPwdvvsHxR0ck4WZngb/gSMB+uK+uq+c/D/AMD/ABfo3iPTNTNzpRFpdRzsFnfJCsCR9z2r6MqcZKE5pxdwiFfM3imN774gay0al5Jb1oUA77Ttx+Yr6O1G+j03Tbm+l/1dvE0h98DOK8c8B6HNqOpSeIb5cjezRZ/jkJ5b8Ofx+leRj8csHh5TfX8fIxrQlVlGjHrv6Hf6VYrpmk2lkuCIYlQn1OOT+dXkRpHCL1NRSypDE0srqkaDczMcACr+gXFnqGnx6haTCaKXO1wPQ4P6ivz7LsDUzDEWe28n/XVnsy/d0+ZLRaGnFGIolQdAKKkor9LhBQiox2R5z11Cvlv4oXrX3xF1ZiSVidYVHptUD+ea+pK+TvHsbRePtdVupvJG/AnI/nXqZYl7RvyM6mxmaJci01uzmY4VZV3H2PBr099abw54s0rU8nyfminA7xkjP88/hXkNdre6gNW8N2NyTmaJ/Kl/3sf1xmvP4hw8lWpYqPS6f5r9T0MkjGWOhCe0rp/NM+m0dZEV0YMrDII6EU+uB+FviRdW8Opp8z5u7ECPnq0f8J/Dp+Fd9WVOanHmRlisPLD1pUZbxdgoooqzAKKKKACiiigAooooAKKKKACiiopZVhjLucAVM5xhFyk7JAlc57xZbtq1tFpAdkt5WD3TDqYweFHux/QGqlzdWGhab5kzx21rCoVR/IAd6peJvF1logdpm827flLdDz+PoK8b1vX77X7wz3kuVH+rjXhEHsK+KxEK2bVvay92ktvPz+fc9rJ8vjiq7pp7fE+3Zer/AOCavivxndeIJDbwboNPU8R55k92/wAK7r4Mag8um6lp7HKwSpKntvBB/wDQa8cr2D4K2bJa6tekYSR44lPuoJP/AKEK97AUYUZKFNWR9RnWHo0MslCKsla3rdHq1FFFeyfnoV87fGvQ3sPGC6mq/uNQiDbu3mIArD8tp/Gvomue8Y+Frbxd4fl02chJfvwS4/1cg6H6dj7GunCVvY1VJ7dSZK6Pk2rlhM6M0IY+XJyV9x0P86frGjX2g6nNp+o27Q3ERwQejD+8D3B9aq27bbhD717WLgq2GnFa3T/4Btl1T2WMpTfSS/M7bwfq02k69HJC5Rn4Hpn3/l+NfQujazBrFmJoiFkHEkZPKn/CvlxGZHVlOGU5Br0zwt4iaF4b6I/7EyD9f8a/PvrMsNPnteL3R9LxTg5QqxxUfhej9ej+78j2qiqNlqMN7EjIw+YZGOh+lXq9jD4iliIc9J3R8u01uFFFFbCCiiigAooooAKKKp6hqVnpVk93fXCQQJ1dz39B6mi9gLEkiRRtJI6oijLMxwAPWvKfF3xKWXdaaKdwBwblhx9VH9awvGnxEl19msrIvDpwP3f4pfdvb2rhHmZ+vA9K83Fzp1lyPVfn/wAA9LCZJmGLl7sfZx/mej+S3/rckuriS4ld5HaR2OWdjkk1Xoq/pWi6jrd0LbTrSS4kPXaOF92PQfjXPrJ6H6BgMDh8sw/s4aJatvq+7ZWtbWa9uorW2jaSeVgiIvVia+lfC2hx+HPDtrpq7S6LulYfxOeWP5/oKwvA/wAP7fwwovLsrcam64LgfLEO4X/H/J7ivQw9FwXNLc+Pz7N44ySo0fgj17v/ACCiiiuo+dCiiigDF8QeF9I8T2gt9Vs0m2/ckHyun+6w5FebX3wGtmlL6drs0SZ4SeASH/voFf5V7HRW1PEVaatF6Cstz5S1Owl0vVLqwm/1lvK0TH1wcZp2m6jLp1xvT5kbh0z94V6D8XvDrWuqRa5An7m5AjmI7SAcH8QP/Ha8xrwK1O0nBn6lhqlLMcGnNXUlqvPr+J7B4Q8RQyhbbzcxOfkz1RvQ13Z1S5tk3CL7Qq9VBw/4ev0/WvmmC4mtZRJDIyOO4New+B/Fo160Npdsov4Rz28xfX6+tfP4qnXwM/rOGenVf5o+Ux2QzwsG4vmgvvX9d/wO7sfEmlagdkd0scvQxS/I4Ppg/wBK164LWfD0GqAyxkRXP98Dhvr/AI1xWo22uaX+7+36jZY4V7e4ZUP5HBr2cvz6liLRqaM+XqqdJ+8rrue5UV84zeJ/H2m/Na69Pcxj+8iu35MDVb/hb/jSP5Hvoiw4O62QH+VfU0cP7ePNRmpEKrF7H0vVDUdW0/SYDNqF5DbpjgyNgn6Dqfwr50l+KfiG6XbdXk+D18mTy/0FZsnieKZi8sc7OepJzWNTDYuLtGn+KJ9tZ/Ddetv8z1fXvi6E3Q6BZNM3T7TOpC/gvU/jj6V5nq+q6xrtx5+pXMs7D7oc4VfovQVlS+IgR+6tz9Wasy51G5uuHfC/3V4FTTyrF13+991f10R7GFzx4X/d6EU+7bb/AE/CxckvIY2K7txH93moW1Ff4Yyfqaz6K9WnkuFj8Sb+f+RvU4nzCezUfRf53PU/hJoNh4ov9Sk1S1E0NosexNzAbmLdcHn7te7WdjaafbrBZ28VvCOiRIFH5CuL+E3hqXw94QWW6jKXd+3nupHKrjCA/hz/AMCrvq82tClGq1SVkefWxmIxGtabl6/5BRRRWZzhRRRQAUUUUAFFFFAFHVNMtdY02ewvI/MgmXaw7j0I9COtfPHizwfqHhW+KTKZbNz+5uVHysPQ+je1fStQXFtBeW7wXMMc0LjDRyKGUj3FY1qKqLzPWyvNqmAlZK8Xuv1XmfJ1WLG9uNOvYru1kMc0TblYV7bq3wi0K+dpbKWewc/wod6fkef1rJh+CcQk/fa45T0S2wT+O6uGWEm9Gro+ujxDl9SHvya8mn+l0bfhnxHb+I9NWeMhLhMLNFnlW/wNbTKrqVdQynqCKZoHgXRPDisbSGR53Xa08r5Yj+Q/AVcuLSSA5xuT+8K+QzTJauEftaavDy6f13Pka1bDzrSVC/L0uYU/hzSLkkvZID/sEr/Ks26+H/h29H7+zZj2PmEEfjXT0V5lLG4mk706jT8mzB0Kbd+VfceR618HZVLS6JfB17QXPB/Bh/UCvP8AVfDesaKxGoadPCo/5aFcof8AgQ4r6cq3aWfnHdKv7v0P8VfYZNxXmcqkaE4qp66NL1X6owq4amlfY+RKK+tL7wT4Y1Fi11oVgznqywhGP4rg1RT4ZeDY33roUBP+07sPyLV+gLM6fWLOL2bPmC0s7m/uUtrO3luJ34WOJCzH8BXtHw/+ETWc8WreJEUyod8Nl1CnsXPQ/wC7+fpXq2n6Rp2kxGPT7C2tEPUQRKmfrjrV6uWvmEqi5YKyKUEtwooorzywooooAKKKKACiiigAooooAKKKKACiiigApDzRRSYFWaxgcZ27T/snFVPsce7GW/Oiivj84w9GNdcsEvkjqpSbjuW4bGBAG27j/tHNWulFFfR5fRp06EeSKV+yMJtuWotFFFdxAUUUUAFFFFABRRRQAUUUU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CFED0064D5A80D9C3587284A41051F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" y="146685"/>
            <a:ext cx="2508250" cy="6311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148917" y="1105471"/>
            <a:ext cx="7588157" cy="4401205"/>
          </a:xfrm>
          <a:prstGeom prst="rect">
            <a:avLst/>
          </a:prstGeom>
          <a:ln>
            <a:solidFill>
              <a:srgbClr val="A96BA6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latin typeface="华文仿宋" pitchFamily="2" charset="-122"/>
                <a:ea typeface="华文仿宋" pitchFamily="2" charset="-122"/>
              </a:rPr>
              <a:t>        什么是最好的教育？最好的教育就是无所作为的教育：学生看不到教育的发生，却实实在在地影响着他们的心灵，帮助他们发挥了潜能，这才是天底下最好的教育。</a:t>
            </a:r>
            <a:endParaRPr lang="en-US" altLang="zh-CN" sz="4000" b="1" dirty="0" smtClean="0"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4000" b="1" dirty="0" smtClean="0">
                <a:latin typeface="华文仿宋" pitchFamily="2" charset="-122"/>
                <a:ea typeface="华文仿宋" pitchFamily="2" charset="-122"/>
              </a:rPr>
              <a:t>                                ---</a:t>
            </a:r>
            <a:r>
              <a:rPr lang="zh-CN" altLang="en-US" sz="4000" b="1" dirty="0" smtClean="0">
                <a:latin typeface="华文仿宋" pitchFamily="2" charset="-122"/>
                <a:ea typeface="华文仿宋" pitchFamily="2" charset="-122"/>
              </a:rPr>
              <a:t>卢梭（法）</a:t>
            </a:r>
            <a:endParaRPr lang="zh-CN" altLang="en-US" sz="4000" b="1" dirty="0">
              <a:latin typeface="华文仿宋" pitchFamily="2" charset="-122"/>
              <a:ea typeface="华文仿宋" pitchFamily="2" charset="-122"/>
            </a:endParaRPr>
          </a:p>
        </p:txBody>
      </p:sp>
      <p:pic>
        <p:nvPicPr>
          <p:cNvPr id="2050" name="Picture 2" descr="http://d.hiphotos.baidu.com/baike/pic/item/a9d3fd1f4134970a0bcd534091cad1c8a7865d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785" y="1050878"/>
            <a:ext cx="3507475" cy="42171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dministrator\Desktop\IMG_0008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773" y="0"/>
            <a:ext cx="118053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51631" y="736978"/>
            <a:ext cx="87618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ea typeface="华文新魏" pitchFamily="2" charset="-122"/>
              </a:rPr>
              <a:t>无体育非南菁</a:t>
            </a:r>
            <a:endParaRPr lang="zh-CN" altLang="en-US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ea typeface="华文新魏" pitchFamily="2" charset="-122"/>
            </a:endParaRPr>
          </a:p>
        </p:txBody>
      </p:sp>
      <p:sp>
        <p:nvSpPr>
          <p:cNvPr id="7" name="AutoShape 10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10952471" y="6236387"/>
            <a:ext cx="808038" cy="44419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Box 2"/>
          <p:cNvSpPr txBox="1">
            <a:spLocks noChangeArrowheads="1"/>
          </p:cNvSpPr>
          <p:nvPr/>
        </p:nvSpPr>
        <p:spPr bwMode="auto">
          <a:xfrm>
            <a:off x="191069" y="968991"/>
            <a:ext cx="1132202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66"/>
                </a:solidFill>
                <a:latin typeface="华文琥珀" pitchFamily="2" charset="-122"/>
                <a:ea typeface="华文琥珀" pitchFamily="2" charset="-122"/>
              </a:rPr>
              <a:t>准</a:t>
            </a:r>
          </a:p>
        </p:txBody>
      </p:sp>
      <p:sp>
        <p:nvSpPr>
          <p:cNvPr id="13317" name="TextBox 3"/>
          <p:cNvSpPr txBox="1">
            <a:spLocks noChangeArrowheads="1"/>
          </p:cNvSpPr>
          <p:nvPr/>
        </p:nvSpPr>
        <p:spPr bwMode="auto">
          <a:xfrm>
            <a:off x="791570" y="1843803"/>
            <a:ext cx="924423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002060"/>
                </a:solidFill>
                <a:latin typeface="华文琥珀" pitchFamily="2" charset="-122"/>
                <a:ea typeface="华文琥珀" pitchFamily="2" charset="-122"/>
              </a:rPr>
              <a:t>激</a:t>
            </a:r>
          </a:p>
        </p:txBody>
      </p:sp>
      <p:sp>
        <p:nvSpPr>
          <p:cNvPr id="13318" name="TextBox 4"/>
          <p:cNvSpPr txBox="1">
            <a:spLocks noChangeArrowheads="1"/>
          </p:cNvSpPr>
          <p:nvPr/>
        </p:nvSpPr>
        <p:spPr bwMode="auto">
          <a:xfrm>
            <a:off x="1058532" y="2758194"/>
            <a:ext cx="96393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00B050"/>
                </a:solidFill>
                <a:latin typeface="华文琥珀" pitchFamily="2" charset="-122"/>
                <a:ea typeface="华文琥珀" pitchFamily="2" charset="-122"/>
              </a:rPr>
              <a:t>活</a:t>
            </a: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232012" y="4490113"/>
            <a:ext cx="111190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C00000"/>
                </a:solidFill>
                <a:latin typeface="华文琥珀" pitchFamily="2" charset="-122"/>
                <a:ea typeface="华文琥珀" pitchFamily="2" charset="-122"/>
              </a:rPr>
              <a:t>乐</a:t>
            </a:r>
          </a:p>
        </p:txBody>
      </p:sp>
      <p:sp>
        <p:nvSpPr>
          <p:cNvPr id="13328" name="TextBox 18"/>
          <p:cNvSpPr txBox="1">
            <a:spLocks noChangeArrowheads="1"/>
          </p:cNvSpPr>
          <p:nvPr/>
        </p:nvSpPr>
        <p:spPr bwMode="auto">
          <a:xfrm>
            <a:off x="1037230" y="1105470"/>
            <a:ext cx="625067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精准定位、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  <a:sym typeface="+mn-ea"/>
              </a:rPr>
              <a:t>突出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重点、年级侧重</a:t>
            </a:r>
          </a:p>
        </p:txBody>
      </p:sp>
      <p:sp>
        <p:nvSpPr>
          <p:cNvPr id="13329" name="TextBox 19"/>
          <p:cNvSpPr txBox="1">
            <a:spLocks noChangeArrowheads="1"/>
          </p:cNvSpPr>
          <p:nvPr/>
        </p:nvSpPr>
        <p:spPr bwMode="auto">
          <a:xfrm>
            <a:off x="1555845" y="1965278"/>
            <a:ext cx="686482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强化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带入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感</a:t>
            </a:r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、增强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获得感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”</a:t>
            </a:r>
          </a:p>
        </p:txBody>
      </p:sp>
      <p:sp>
        <p:nvSpPr>
          <p:cNvPr id="13330" name="TextBox 20"/>
          <p:cNvSpPr txBox="1">
            <a:spLocks noChangeArrowheads="1"/>
          </p:cNvSpPr>
          <p:nvPr/>
        </p:nvSpPr>
        <p:spPr bwMode="auto">
          <a:xfrm>
            <a:off x="1719618" y="2934269"/>
            <a:ext cx="577165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灵活运用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课堂教学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+” 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模式</a:t>
            </a:r>
          </a:p>
        </p:txBody>
      </p:sp>
      <p:sp>
        <p:nvSpPr>
          <p:cNvPr id="13331" name="TextBox 21"/>
          <p:cNvSpPr txBox="1">
            <a:spLocks noChangeArrowheads="1"/>
          </p:cNvSpPr>
          <p:nvPr/>
        </p:nvSpPr>
        <p:spPr bwMode="auto">
          <a:xfrm>
            <a:off x="1310185" y="3821373"/>
            <a:ext cx="712411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身心发展、技能形成、能力拓展</a:t>
            </a:r>
          </a:p>
        </p:txBody>
      </p:sp>
      <p:sp>
        <p:nvSpPr>
          <p:cNvPr id="13333" name="TextBox 5"/>
          <p:cNvSpPr txBox="1">
            <a:spLocks noChangeArrowheads="1"/>
          </p:cNvSpPr>
          <p:nvPr/>
        </p:nvSpPr>
        <p:spPr bwMode="auto">
          <a:xfrm>
            <a:off x="559557" y="3671247"/>
            <a:ext cx="1626762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9900"/>
                </a:solidFill>
                <a:latin typeface="华文琥珀" pitchFamily="2" charset="-122"/>
                <a:ea typeface="华文琥珀" pitchFamily="2" charset="-122"/>
              </a:rPr>
              <a:t>实</a:t>
            </a:r>
          </a:p>
        </p:txBody>
      </p:sp>
      <p:sp>
        <p:nvSpPr>
          <p:cNvPr id="13334" name="TextBox 18"/>
          <p:cNvSpPr txBox="1">
            <a:spLocks noChangeArrowheads="1"/>
          </p:cNvSpPr>
          <p:nvPr/>
        </p:nvSpPr>
        <p:spPr bwMode="auto">
          <a:xfrm>
            <a:off x="1037230" y="4649585"/>
            <a:ext cx="748233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乐学会练、以操育智、以操怡情</a:t>
            </a:r>
          </a:p>
        </p:txBody>
      </p:sp>
      <p:pic>
        <p:nvPicPr>
          <p:cNvPr id="4" name="图片 3" descr="7CFED0064D5A80D9C3587284A41051F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" y="177421"/>
            <a:ext cx="2722871" cy="599819"/>
          </a:xfrm>
          <a:prstGeom prst="rect">
            <a:avLst/>
          </a:prstGeom>
        </p:spPr>
      </p:pic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758" y="300253"/>
            <a:ext cx="3506147" cy="21154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6" name="Picture 1" descr="C:\Users\user\Documents\Tencent Files\1037185685\Image\C2C\B210DBC334AD05C27DF2A9F66547FC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1051" y="4210334"/>
            <a:ext cx="4899546" cy="23747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angle"/>
            <a:contourClr>
              <a:srgbClr val="C0C0C0"/>
            </a:contourClr>
          </a:sp3d>
        </p:spPr>
      </p:pic>
      <p:pic>
        <p:nvPicPr>
          <p:cNvPr id="27" name="Picture 7" descr="88550EC047D5DA902ABFF84633DCB7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39534" y="2333769"/>
            <a:ext cx="2930241" cy="2027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"/>
          <p:cNvGrpSpPr/>
          <p:nvPr/>
        </p:nvGrpSpPr>
        <p:grpSpPr bwMode="auto">
          <a:xfrm>
            <a:off x="4367213" y="2850198"/>
            <a:ext cx="5308600" cy="782637"/>
            <a:chOff x="3327582" y="3143535"/>
            <a:chExt cx="3989387" cy="652386"/>
          </a:xfrm>
        </p:grpSpPr>
        <p:sp>
          <p:nvSpPr>
            <p:cNvPr id="3" name="Text Box 48"/>
            <p:cNvSpPr txBox="1">
              <a:spLocks noChangeArrowheads="1"/>
            </p:cNvSpPr>
            <p:nvPr/>
          </p:nvSpPr>
          <p:spPr bwMode="black">
            <a:xfrm>
              <a:off x="3332354" y="3143535"/>
              <a:ext cx="1892096" cy="3850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217295">
                <a:spcBef>
                  <a:spcPct val="50000"/>
                </a:spcBef>
              </a:pPr>
              <a:endParaRPr lang="en-US" altLang="zh-CN" sz="2400">
                <a:solidFill>
                  <a:srgbClr val="404040"/>
                </a:solidFill>
                <a:latin typeface="华文新魏" panose="02010800040101010101" charset="-122"/>
              </a:endParaRPr>
            </a:p>
          </p:txBody>
        </p:sp>
        <p:sp>
          <p:nvSpPr>
            <p:cNvPr id="4" name="Text Box 53"/>
            <p:cNvSpPr txBox="1">
              <a:spLocks noChangeArrowheads="1"/>
            </p:cNvSpPr>
            <p:nvPr/>
          </p:nvSpPr>
          <p:spPr bwMode="black">
            <a:xfrm>
              <a:off x="3327582" y="3475683"/>
              <a:ext cx="3989387" cy="3202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217295" eaLnBrk="0" hangingPunct="0"/>
              <a:endParaRPr lang="en-US" altLang="zh-CN" sz="1900">
                <a:solidFill>
                  <a:srgbClr val="404040"/>
                </a:solidFill>
                <a:latin typeface="华文新魏" panose="02010800040101010101" charset="-122"/>
              </a:endParaRPr>
            </a:p>
          </p:txBody>
        </p:sp>
      </p:grpSp>
      <p:grpSp>
        <p:nvGrpSpPr>
          <p:cNvPr id="8" name="组合 4"/>
          <p:cNvGrpSpPr/>
          <p:nvPr/>
        </p:nvGrpSpPr>
        <p:grpSpPr bwMode="auto">
          <a:xfrm>
            <a:off x="5013325" y="3836353"/>
            <a:ext cx="5310505" cy="721360"/>
            <a:chOff x="4659611" y="5245662"/>
            <a:chExt cx="3989625" cy="600643"/>
          </a:xfrm>
        </p:grpSpPr>
        <p:sp>
          <p:nvSpPr>
            <p:cNvPr id="6" name="Text Box 49"/>
            <p:cNvSpPr txBox="1">
              <a:spLocks noChangeArrowheads="1"/>
            </p:cNvSpPr>
            <p:nvPr/>
          </p:nvSpPr>
          <p:spPr bwMode="black">
            <a:xfrm>
              <a:off x="4659611" y="5245662"/>
              <a:ext cx="1892723" cy="33204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217295">
                <a:spcBef>
                  <a:spcPct val="50000"/>
                </a:spcBef>
              </a:pPr>
              <a:r>
                <a:rPr lang="zh-CN" altLang="en-US" sz="2000" b="1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2015年</a:t>
              </a:r>
            </a:p>
          </p:txBody>
        </p:sp>
        <p:sp>
          <p:nvSpPr>
            <p:cNvPr id="7" name="Text Box 53"/>
            <p:cNvSpPr txBox="1">
              <a:spLocks noChangeArrowheads="1"/>
            </p:cNvSpPr>
            <p:nvPr/>
          </p:nvSpPr>
          <p:spPr bwMode="black">
            <a:xfrm>
              <a:off x="4819902" y="5514259"/>
              <a:ext cx="3829334" cy="33204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defTabSz="1217295" eaLnBrk="0" hangingPunct="0"/>
              <a:r>
                <a:rPr lang="zh-CN" altLang="en-US" sz="2000" b="1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无锡市啦啦操锦标赛一等奖</a:t>
              </a:r>
            </a:p>
          </p:txBody>
        </p:sp>
      </p:grpSp>
      <p:grpSp>
        <p:nvGrpSpPr>
          <p:cNvPr id="9" name="组合 7"/>
          <p:cNvGrpSpPr/>
          <p:nvPr/>
        </p:nvGrpSpPr>
        <p:grpSpPr bwMode="auto">
          <a:xfrm>
            <a:off x="3869690" y="1771650"/>
            <a:ext cx="5379085" cy="802005"/>
            <a:chOff x="2381361" y="1350436"/>
            <a:chExt cx="4041903" cy="668258"/>
          </a:xfrm>
        </p:grpSpPr>
        <p:sp>
          <p:nvSpPr>
            <p:cNvPr id="38964" name="Text Box 51"/>
            <p:cNvSpPr txBox="1">
              <a:spLocks noChangeArrowheads="1"/>
            </p:cNvSpPr>
            <p:nvPr/>
          </p:nvSpPr>
          <p:spPr bwMode="black">
            <a:xfrm>
              <a:off x="2510190" y="1686417"/>
              <a:ext cx="3913074" cy="3322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1217295" eaLnBrk="0" hangingPunct="0"/>
              <a:r>
                <a:rPr lang="zh-CN" altLang="en-US" sz="2000" b="1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全国啦啦操创意展示大会“最佳编排奖”</a:t>
              </a:r>
              <a:endParaRPr lang="en-US" altLang="zh-CN" sz="1900">
                <a:solidFill>
                  <a:srgbClr val="404040"/>
                </a:solidFill>
                <a:latin typeface="华文新魏" panose="02010800040101010101" charset="-122"/>
              </a:endParaRPr>
            </a:p>
          </p:txBody>
        </p:sp>
        <p:sp>
          <p:nvSpPr>
            <p:cNvPr id="38965" name="Text Box 46"/>
            <p:cNvSpPr txBox="1">
              <a:spLocks noChangeArrowheads="1"/>
            </p:cNvSpPr>
            <p:nvPr/>
          </p:nvSpPr>
          <p:spPr bwMode="black">
            <a:xfrm>
              <a:off x="2381361" y="1350436"/>
              <a:ext cx="1770688" cy="3836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1217295"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2016 年</a:t>
              </a:r>
              <a:r>
                <a:rPr lang="en-US" altLang="zh-CN" sz="2400" b="1" dirty="0">
                  <a:solidFill>
                    <a:srgbClr val="404040"/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en-US" sz="2000" b="1" dirty="0" smtClean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0月</a:t>
              </a:r>
              <a:endParaRPr lang="zh-CN" altLang="en-US" sz="20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endParaRPr>
            </a:p>
          </p:txBody>
        </p:sp>
      </p:grpSp>
      <p:grpSp>
        <p:nvGrpSpPr>
          <p:cNvPr id="10" name="组合 10"/>
          <p:cNvGrpSpPr/>
          <p:nvPr/>
        </p:nvGrpSpPr>
        <p:grpSpPr bwMode="auto">
          <a:xfrm>
            <a:off x="4300855" y="2769870"/>
            <a:ext cx="5291455" cy="765175"/>
            <a:chOff x="2847708" y="2755359"/>
            <a:chExt cx="4057495" cy="606390"/>
          </a:xfrm>
        </p:grpSpPr>
        <p:sp>
          <p:nvSpPr>
            <p:cNvPr id="12" name="Text Box 52"/>
            <p:cNvSpPr txBox="1">
              <a:spLocks noChangeArrowheads="1"/>
            </p:cNvSpPr>
            <p:nvPr/>
          </p:nvSpPr>
          <p:spPr bwMode="black">
            <a:xfrm>
              <a:off x="3071204" y="3045722"/>
              <a:ext cx="3833999" cy="3160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defTabSz="1217295" eaLnBrk="0" hangingPunct="0"/>
              <a:r>
                <a:rPr lang="zh-CN" altLang="en-US" sz="2000" b="1" dirty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无锡市啦啦操锦标赛一等奖第一名</a:t>
              </a:r>
            </a:p>
          </p:txBody>
        </p:sp>
        <p:sp>
          <p:nvSpPr>
            <p:cNvPr id="13" name="Text Box 47"/>
            <p:cNvSpPr txBox="1">
              <a:spLocks noChangeArrowheads="1"/>
            </p:cNvSpPr>
            <p:nvPr/>
          </p:nvSpPr>
          <p:spPr bwMode="black">
            <a:xfrm>
              <a:off x="2847708" y="2755359"/>
              <a:ext cx="1892893" cy="3160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217295"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2016年 </a:t>
              </a:r>
              <a:r>
                <a:rPr lang="zh-CN" altLang="en-US" sz="2000" b="1" dirty="0" smtClean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10月</a:t>
              </a:r>
              <a:endParaRPr lang="zh-CN" altLang="en-US" sz="20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endParaRPr>
            </a:p>
          </p:txBody>
        </p:sp>
      </p:grpSp>
      <p:grpSp>
        <p:nvGrpSpPr>
          <p:cNvPr id="11" name="组合 13"/>
          <p:cNvGrpSpPr/>
          <p:nvPr/>
        </p:nvGrpSpPr>
        <p:grpSpPr bwMode="auto">
          <a:xfrm>
            <a:off x="-184784" y="1047750"/>
            <a:ext cx="4963159" cy="5810251"/>
            <a:chOff x="-259737" y="1421673"/>
            <a:chExt cx="4061574" cy="5273672"/>
          </a:xfrm>
        </p:grpSpPr>
        <p:grpSp>
          <p:nvGrpSpPr>
            <p:cNvPr id="14" name="组合 14"/>
            <p:cNvGrpSpPr/>
            <p:nvPr/>
          </p:nvGrpSpPr>
          <p:grpSpPr bwMode="auto">
            <a:xfrm>
              <a:off x="-104163" y="3369888"/>
              <a:ext cx="1802065" cy="3148032"/>
              <a:chOff x="-104163" y="3369888"/>
              <a:chExt cx="1802065" cy="3148032"/>
            </a:xfrm>
          </p:grpSpPr>
          <p:sp>
            <p:nvSpPr>
              <p:cNvPr id="45" name="AutoShape 31"/>
              <p:cNvSpPr>
                <a:spLocks noChangeArrowheads="1"/>
              </p:cNvSpPr>
              <p:nvPr/>
            </p:nvSpPr>
            <p:spPr bwMode="gray">
              <a:xfrm>
                <a:off x="1468614" y="3369761"/>
                <a:ext cx="228645" cy="229103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3300"/>
                  </a:gs>
                </a:gsLst>
                <a:lin ang="5400000" scaled="1"/>
              </a:gradFill>
              <a:ln w="9525">
                <a:solidFill>
                  <a:srgbClr val="2676FF">
                    <a:lumMod val="20000"/>
                    <a:lumOff val="80000"/>
                  </a:srgbClr>
                </a:solidFill>
                <a:round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6" name="Line 34"/>
              <p:cNvSpPr>
                <a:spLocks noChangeShapeType="1"/>
              </p:cNvSpPr>
              <p:nvPr/>
            </p:nvSpPr>
            <p:spPr bwMode="gray">
              <a:xfrm flipH="1">
                <a:off x="-104622" y="3593100"/>
                <a:ext cx="1658978" cy="2925014"/>
              </a:xfrm>
              <a:prstGeom prst="line">
                <a:avLst/>
              </a:prstGeom>
              <a:noFill/>
              <a:ln w="9525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5" name="组合 15"/>
            <p:cNvGrpSpPr/>
            <p:nvPr/>
          </p:nvGrpSpPr>
          <p:grpSpPr bwMode="auto">
            <a:xfrm>
              <a:off x="85698" y="4315130"/>
              <a:ext cx="2749660" cy="2128472"/>
              <a:chOff x="85698" y="4315130"/>
              <a:chExt cx="2749660" cy="2128472"/>
            </a:xfrm>
          </p:grpSpPr>
          <p:sp>
            <p:nvSpPr>
              <p:cNvPr id="43" name="AutoShape 33"/>
              <p:cNvSpPr>
                <a:spLocks noChangeArrowheads="1"/>
              </p:cNvSpPr>
              <p:nvPr/>
            </p:nvSpPr>
            <p:spPr bwMode="gray">
              <a:xfrm>
                <a:off x="2606645" y="4314987"/>
                <a:ext cx="228645" cy="229103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6600"/>
                  </a:gs>
                </a:gsLst>
                <a:lin ang="5400000" scaled="1"/>
              </a:gradFill>
              <a:ln w="9525">
                <a:solidFill>
                  <a:srgbClr val="2676FF">
                    <a:lumMod val="20000"/>
                    <a:lumOff val="80000"/>
                  </a:srgbClr>
                </a:solidFill>
                <a:round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4" name="Line 35"/>
              <p:cNvSpPr>
                <a:spLocks noChangeShapeType="1"/>
              </p:cNvSpPr>
              <p:nvPr/>
            </p:nvSpPr>
            <p:spPr bwMode="gray">
              <a:xfrm flipH="1">
                <a:off x="85050" y="4521036"/>
                <a:ext cx="2554074" cy="1922152"/>
              </a:xfrm>
              <a:prstGeom prst="line">
                <a:avLst/>
              </a:prstGeom>
              <a:noFill/>
              <a:ln w="9525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6" name="组合 16"/>
            <p:cNvGrpSpPr/>
            <p:nvPr/>
          </p:nvGrpSpPr>
          <p:grpSpPr bwMode="auto">
            <a:xfrm>
              <a:off x="74528" y="3623100"/>
              <a:ext cx="2357940" cy="2804327"/>
              <a:chOff x="74528" y="3623100"/>
              <a:chExt cx="2357940" cy="2804327"/>
            </a:xfrm>
          </p:grpSpPr>
          <p:sp>
            <p:nvSpPr>
              <p:cNvPr id="41" name="AutoShape 32"/>
              <p:cNvSpPr>
                <a:spLocks noChangeArrowheads="1"/>
              </p:cNvSpPr>
              <p:nvPr/>
            </p:nvSpPr>
            <p:spPr bwMode="gray">
              <a:xfrm>
                <a:off x="2203917" y="3623359"/>
                <a:ext cx="228645" cy="229103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3300"/>
                  </a:gs>
                </a:gsLst>
                <a:lin ang="5400000" scaled="1"/>
              </a:gradFill>
              <a:ln w="9525">
                <a:solidFill>
                  <a:srgbClr val="2676FF">
                    <a:lumMod val="20000"/>
                    <a:lumOff val="80000"/>
                  </a:srgbClr>
                </a:solidFill>
                <a:round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Line 42"/>
              <p:cNvSpPr>
                <a:spLocks noChangeShapeType="1"/>
              </p:cNvSpPr>
              <p:nvPr/>
            </p:nvSpPr>
            <p:spPr bwMode="gray">
              <a:xfrm flipH="1">
                <a:off x="74656" y="3840934"/>
                <a:ext cx="2173430" cy="2586404"/>
              </a:xfrm>
              <a:prstGeom prst="line">
                <a:avLst/>
              </a:prstGeom>
              <a:noFill/>
              <a:ln w="9525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7" name="组合 17"/>
            <p:cNvGrpSpPr/>
            <p:nvPr/>
          </p:nvGrpSpPr>
          <p:grpSpPr bwMode="auto">
            <a:xfrm>
              <a:off x="223364" y="4031141"/>
              <a:ext cx="3578473" cy="2226663"/>
              <a:chOff x="223364" y="4031141"/>
              <a:chExt cx="3578473" cy="2226663"/>
            </a:xfrm>
          </p:grpSpPr>
          <p:sp>
            <p:nvSpPr>
              <p:cNvPr id="39" name="Line 39"/>
              <p:cNvSpPr>
                <a:spLocks noChangeShapeType="1"/>
              </p:cNvSpPr>
              <p:nvPr/>
            </p:nvSpPr>
            <p:spPr bwMode="gray">
              <a:xfrm flipH="1">
                <a:off x="222757" y="4582994"/>
                <a:ext cx="2997074" cy="1674318"/>
              </a:xfrm>
              <a:prstGeom prst="line">
                <a:avLst/>
              </a:prstGeom>
              <a:noFill/>
              <a:ln w="19050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0" name="AutoShape 50"/>
              <p:cNvSpPr>
                <a:spLocks noChangeArrowheads="1"/>
              </p:cNvSpPr>
              <p:nvPr/>
            </p:nvSpPr>
            <p:spPr bwMode="gray">
              <a:xfrm>
                <a:off x="3144481" y="4031132"/>
                <a:ext cx="657356" cy="657047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2060"/>
              </a:solidFill>
              <a:ln w="9525">
                <a:solidFill>
                  <a:srgbClr val="FEFFFF"/>
                </a:solidFill>
                <a:round/>
              </a:ln>
              <a:effectLst>
                <a:outerShdw dist="35921" dir="2700000" algn="ctr" rotWithShape="0">
                  <a:srgbClr val="99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8" name="组合 18"/>
            <p:cNvGrpSpPr/>
            <p:nvPr/>
          </p:nvGrpSpPr>
          <p:grpSpPr bwMode="auto">
            <a:xfrm>
              <a:off x="-104163" y="1421673"/>
              <a:ext cx="2367492" cy="5083863"/>
              <a:chOff x="-104163" y="1421673"/>
              <a:chExt cx="2367492" cy="5083863"/>
            </a:xfrm>
          </p:grpSpPr>
          <p:sp>
            <p:nvSpPr>
              <p:cNvPr id="37" name="Line 36"/>
              <p:cNvSpPr>
                <a:spLocks noChangeShapeType="1"/>
              </p:cNvSpPr>
              <p:nvPr/>
            </p:nvSpPr>
            <p:spPr bwMode="gray">
              <a:xfrm flipH="1">
                <a:off x="-104622" y="2119066"/>
                <a:ext cx="1868137" cy="4386080"/>
              </a:xfrm>
              <a:prstGeom prst="line">
                <a:avLst/>
              </a:prstGeom>
              <a:noFill/>
              <a:ln w="19050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8" name="AutoShape 55"/>
              <p:cNvSpPr>
                <a:spLocks noChangeArrowheads="1"/>
              </p:cNvSpPr>
              <p:nvPr/>
            </p:nvSpPr>
            <p:spPr bwMode="gray">
              <a:xfrm>
                <a:off x="1606321" y="1421673"/>
                <a:ext cx="657356" cy="657047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2060"/>
              </a:solidFill>
              <a:ln w="9525">
                <a:solidFill>
                  <a:srgbClr val="FEFFFF"/>
                </a:solidFill>
                <a:round/>
              </a:ln>
              <a:effectLst>
                <a:outerShdw dist="35921" dir="2700000" algn="ctr" rotWithShape="0">
                  <a:srgbClr val="99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9" name="组合 19"/>
            <p:cNvGrpSpPr/>
            <p:nvPr/>
          </p:nvGrpSpPr>
          <p:grpSpPr bwMode="auto">
            <a:xfrm>
              <a:off x="122851" y="2217143"/>
              <a:ext cx="2860786" cy="4003503"/>
              <a:chOff x="122851" y="2217143"/>
              <a:chExt cx="2860786" cy="4003503"/>
            </a:xfrm>
          </p:grpSpPr>
          <p:sp>
            <p:nvSpPr>
              <p:cNvPr id="35" name="Line 37"/>
              <p:cNvSpPr>
                <a:spLocks noChangeShapeType="1"/>
              </p:cNvSpPr>
              <p:nvPr/>
            </p:nvSpPr>
            <p:spPr bwMode="gray">
              <a:xfrm flipH="1">
                <a:off x="122723" y="2923084"/>
                <a:ext cx="2259173" cy="3298206"/>
              </a:xfrm>
              <a:prstGeom prst="line">
                <a:avLst/>
              </a:prstGeom>
              <a:noFill/>
              <a:ln w="19050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6" name="AutoShape 56"/>
              <p:cNvSpPr>
                <a:spLocks noChangeArrowheads="1"/>
              </p:cNvSpPr>
              <p:nvPr/>
            </p:nvSpPr>
            <p:spPr bwMode="gray">
              <a:xfrm>
                <a:off x="2326034" y="2217046"/>
                <a:ext cx="657356" cy="657047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>
                <a:solidFill>
                  <a:srgbClr val="FEFFFF"/>
                </a:solidFill>
                <a:round/>
              </a:ln>
              <a:effectLst>
                <a:outerShdw dist="35921" dir="2700000" algn="ctr" rotWithShape="0">
                  <a:srgbClr val="99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" name="组合 20"/>
            <p:cNvGrpSpPr/>
            <p:nvPr/>
          </p:nvGrpSpPr>
          <p:grpSpPr bwMode="auto">
            <a:xfrm>
              <a:off x="-108520" y="3132048"/>
              <a:ext cx="3519945" cy="3563295"/>
              <a:chOff x="-108520" y="3132048"/>
              <a:chExt cx="3519945" cy="3563295"/>
            </a:xfrm>
          </p:grpSpPr>
          <p:sp>
            <p:nvSpPr>
              <p:cNvPr id="33" name="Line 38"/>
              <p:cNvSpPr>
                <a:spLocks noChangeShapeType="1"/>
              </p:cNvSpPr>
              <p:nvPr/>
            </p:nvSpPr>
            <p:spPr bwMode="gray">
              <a:xfrm flipH="1">
                <a:off x="-108520" y="3717017"/>
                <a:ext cx="2969792" cy="2978327"/>
              </a:xfrm>
              <a:prstGeom prst="line">
                <a:avLst/>
              </a:prstGeom>
              <a:noFill/>
              <a:ln w="19050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4" name="AutoShape 57"/>
              <p:cNvSpPr>
                <a:spLocks noChangeArrowheads="1"/>
              </p:cNvSpPr>
              <p:nvPr/>
            </p:nvSpPr>
            <p:spPr bwMode="gray">
              <a:xfrm>
                <a:off x="2753446" y="3132014"/>
                <a:ext cx="657356" cy="657047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>
                <a:solidFill>
                  <a:srgbClr val="FEFFFF"/>
                </a:solidFill>
                <a:round/>
              </a:ln>
              <a:effectLst>
                <a:outerShdw dist="35921" dir="2700000" algn="ctr" rotWithShape="0">
                  <a:srgbClr val="99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1" name="组合 21"/>
            <p:cNvGrpSpPr/>
            <p:nvPr/>
          </p:nvGrpSpPr>
          <p:grpSpPr bwMode="auto">
            <a:xfrm>
              <a:off x="-1" y="3050953"/>
              <a:ext cx="797093" cy="3578447"/>
              <a:chOff x="-1" y="3050953"/>
              <a:chExt cx="797093" cy="3578447"/>
            </a:xfrm>
          </p:grpSpPr>
          <p:sp>
            <p:nvSpPr>
              <p:cNvPr id="31" name="Line 30"/>
              <p:cNvSpPr>
                <a:spLocks noChangeShapeType="1"/>
              </p:cNvSpPr>
              <p:nvPr/>
            </p:nvSpPr>
            <p:spPr bwMode="gray">
              <a:xfrm flipH="1">
                <a:off x="606" y="3307803"/>
                <a:ext cx="650861" cy="3321260"/>
              </a:xfrm>
              <a:prstGeom prst="line">
                <a:avLst/>
              </a:prstGeom>
              <a:noFill/>
              <a:ln w="9525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2" name="AutoShape 58"/>
              <p:cNvSpPr>
                <a:spLocks noChangeArrowheads="1"/>
              </p:cNvSpPr>
              <p:nvPr/>
            </p:nvSpPr>
            <p:spPr bwMode="gray">
              <a:xfrm>
                <a:off x="568323" y="3051324"/>
                <a:ext cx="228645" cy="229102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CC66"/>
                  </a:gs>
                  <a:gs pos="100000">
                    <a:srgbClr val="FF6600"/>
                  </a:gs>
                </a:gsLst>
                <a:lin ang="5400000" scaled="1"/>
              </a:gradFill>
              <a:ln w="9525">
                <a:solidFill>
                  <a:srgbClr val="2676FF">
                    <a:lumMod val="20000"/>
                    <a:lumOff val="80000"/>
                  </a:srgbClr>
                </a:solidFill>
                <a:round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2" name="组合 22"/>
            <p:cNvGrpSpPr/>
            <p:nvPr/>
          </p:nvGrpSpPr>
          <p:grpSpPr bwMode="auto">
            <a:xfrm>
              <a:off x="-108520" y="4949068"/>
              <a:ext cx="3269678" cy="1746276"/>
              <a:chOff x="-108520" y="4949068"/>
              <a:chExt cx="3269678" cy="1746276"/>
            </a:xfrm>
          </p:grpSpPr>
          <p:sp>
            <p:nvSpPr>
              <p:cNvPr id="29" name="Line 29"/>
              <p:cNvSpPr>
                <a:spLocks noChangeShapeType="1"/>
              </p:cNvSpPr>
              <p:nvPr/>
            </p:nvSpPr>
            <p:spPr bwMode="gray">
              <a:xfrm flipH="1">
                <a:off x="-108520" y="5140620"/>
                <a:ext cx="3060731" cy="1554724"/>
              </a:xfrm>
              <a:prstGeom prst="line">
                <a:avLst/>
              </a:prstGeom>
              <a:noFill/>
              <a:ln w="9525">
                <a:solidFill>
                  <a:srgbClr val="FF9933"/>
                </a:solidFill>
                <a:round/>
              </a:ln>
              <a:effectLst/>
            </p:spPr>
            <p:txBody>
              <a:bodyPr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0" name="AutoShape 59"/>
              <p:cNvSpPr>
                <a:spLocks noChangeArrowheads="1"/>
              </p:cNvSpPr>
              <p:nvPr/>
            </p:nvSpPr>
            <p:spPr bwMode="gray">
              <a:xfrm>
                <a:off x="2932725" y="4948981"/>
                <a:ext cx="228645" cy="229103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6600"/>
                  </a:gs>
                </a:gsLst>
                <a:lin ang="5400000" scaled="1"/>
              </a:gradFill>
              <a:ln w="9525">
                <a:solidFill>
                  <a:srgbClr val="2676FF">
                    <a:lumMod val="20000"/>
                    <a:lumOff val="80000"/>
                  </a:srgbClr>
                </a:solidFill>
                <a:round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3" name="组合 23"/>
            <p:cNvGrpSpPr/>
            <p:nvPr/>
          </p:nvGrpSpPr>
          <p:grpSpPr bwMode="auto">
            <a:xfrm>
              <a:off x="-259737" y="4446110"/>
              <a:ext cx="2425980" cy="2249235"/>
              <a:chOff x="-151217" y="4346717"/>
              <a:chExt cx="2425980" cy="2249235"/>
            </a:xfrm>
          </p:grpSpPr>
          <p:sp>
            <p:nvSpPr>
              <p:cNvPr id="25" name="Arc 43"/>
              <p:cNvSpPr/>
              <p:nvPr/>
            </p:nvSpPr>
            <p:spPr bwMode="gray">
              <a:xfrm>
                <a:off x="0" y="4346717"/>
                <a:ext cx="2182525" cy="2142609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2676FF">
                      <a:lumMod val="75000"/>
                    </a:srgbClr>
                  </a:gs>
                  <a:gs pos="100000">
                    <a:srgbClr val="2676FF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6" name="Arc 41"/>
              <p:cNvSpPr/>
              <p:nvPr/>
            </p:nvSpPr>
            <p:spPr bwMode="gray">
              <a:xfrm>
                <a:off x="0" y="4346717"/>
                <a:ext cx="2274763" cy="2239149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  <a:alpha val="5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7" name="Arc 44"/>
              <p:cNvSpPr/>
              <p:nvPr/>
            </p:nvSpPr>
            <p:spPr bwMode="gray">
              <a:xfrm>
                <a:off x="5196" y="4508097"/>
                <a:ext cx="2126663" cy="2087855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12185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sysClr val="windowText" lastClr="00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8" name="Text Box 45"/>
              <p:cNvSpPr txBox="1">
                <a:spLocks noChangeArrowheads="1"/>
              </p:cNvSpPr>
              <p:nvPr/>
            </p:nvSpPr>
            <p:spPr bwMode="gray">
              <a:xfrm>
                <a:off x="-151217" y="5019903"/>
                <a:ext cx="1956997" cy="119997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/>
              <a:p>
                <a:pPr algn="ctr" defTabSz="1217295">
                  <a:spcBef>
                    <a:spcPct val="50000"/>
                  </a:spcBef>
                </a:pPr>
                <a:r>
                  <a:rPr lang="zh-CN" altLang="en-US" sz="4000" b="1" dirty="0">
                    <a:solidFill>
                      <a:srgbClr val="FF0066"/>
                    </a:solidFill>
                    <a:latin typeface="华文新魏" panose="02010800040101010101" charset="-122"/>
                    <a:ea typeface="华文新魏" panose="02010800040101010101" charset="-122"/>
                  </a:rPr>
                  <a:t>菁</a:t>
                </a:r>
                <a:r>
                  <a:rPr lang="en-US" altLang="zh-CN" sz="4000" b="1" dirty="0">
                    <a:solidFill>
                      <a:srgbClr val="FF0066"/>
                    </a:solidFill>
                    <a:latin typeface="华文新魏" panose="02010800040101010101" charset="-122"/>
                    <a:ea typeface="华文新魏" panose="02010800040101010101" charset="-122"/>
                  </a:rPr>
                  <a:t>Star   </a:t>
                </a:r>
                <a:r>
                  <a:rPr lang="zh-CN" altLang="en-US" sz="4000" b="1" dirty="0" smtClean="0">
                    <a:solidFill>
                      <a:srgbClr val="FF0066"/>
                    </a:solidFill>
                    <a:latin typeface="华文新魏" panose="02010800040101010101" charset="-122"/>
                    <a:ea typeface="华文新魏" panose="02010800040101010101" charset="-122"/>
                  </a:rPr>
                  <a:t>啦啦操队</a:t>
                </a:r>
                <a:endParaRPr lang="zh-CN" altLang="en-US" sz="4000" b="1" dirty="0">
                  <a:solidFill>
                    <a:srgbClr val="FF0066"/>
                  </a:solidFill>
                  <a:latin typeface="华文新魏" panose="02010800040101010101" charset="-122"/>
                  <a:ea typeface="华文新魏" panose="02010800040101010101" charset="-122"/>
                </a:endParaRPr>
              </a:p>
            </p:txBody>
          </p:sp>
        </p:grpSp>
      </p:grpSp>
      <p:sp>
        <p:nvSpPr>
          <p:cNvPr id="49" name="AutoShape 56"/>
          <p:cNvSpPr>
            <a:spLocks noChangeArrowheads="1"/>
          </p:cNvSpPr>
          <p:nvPr/>
        </p:nvSpPr>
        <p:spPr bwMode="gray">
          <a:xfrm>
            <a:off x="4423410" y="4933950"/>
            <a:ext cx="803275" cy="72548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0070C0"/>
          </a:solidFill>
          <a:ln w="9525">
            <a:solidFill>
              <a:srgbClr val="FEFFFF"/>
            </a:solidFill>
            <a:round/>
          </a:ln>
          <a:effectLst>
            <a:outerShdw dist="35921" dir="2700000" algn="ctr" rotWithShape="0">
              <a:srgbClr val="990000">
                <a:alpha val="50000"/>
              </a:srgbClr>
            </a:outerShdw>
          </a:effectLst>
        </p:spPr>
        <p:txBody>
          <a:bodyPr wrap="none" anchor="ctr"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Line 35"/>
          <p:cNvSpPr>
            <a:spLocks noChangeShapeType="1"/>
          </p:cNvSpPr>
          <p:nvPr/>
        </p:nvSpPr>
        <p:spPr bwMode="gray">
          <a:xfrm flipH="1">
            <a:off x="2605405" y="5439410"/>
            <a:ext cx="1818005" cy="580390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</a:ln>
          <a:effectLst/>
        </p:spPr>
        <p:txBody>
          <a:bodyPr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Line 35"/>
          <p:cNvSpPr>
            <a:spLocks noChangeShapeType="1"/>
          </p:cNvSpPr>
          <p:nvPr/>
        </p:nvSpPr>
        <p:spPr bwMode="gray">
          <a:xfrm flipH="1">
            <a:off x="2701925" y="6375400"/>
            <a:ext cx="1672590" cy="52705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</a:ln>
          <a:effectLst/>
        </p:spPr>
        <p:txBody>
          <a:bodyPr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AutoShape 50"/>
          <p:cNvSpPr>
            <a:spLocks noChangeArrowheads="1"/>
          </p:cNvSpPr>
          <p:nvPr/>
        </p:nvSpPr>
        <p:spPr bwMode="gray">
          <a:xfrm>
            <a:off x="4671695" y="5939155"/>
            <a:ext cx="871855" cy="7239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002060"/>
          </a:solidFill>
          <a:ln w="9525">
            <a:solidFill>
              <a:srgbClr val="FEFFFF"/>
            </a:solidFill>
            <a:round/>
          </a:ln>
          <a:effectLst>
            <a:outerShdw dist="35921" dir="2700000" algn="ctr" rotWithShape="0">
              <a:srgbClr val="990000">
                <a:alpha val="50000"/>
              </a:srgbClr>
            </a:outerShdw>
          </a:effectLst>
        </p:spPr>
        <p:txBody>
          <a:bodyPr wrap="none" anchor="ctr"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Line 29"/>
          <p:cNvSpPr>
            <a:spLocks noChangeShapeType="1"/>
          </p:cNvSpPr>
          <p:nvPr/>
        </p:nvSpPr>
        <p:spPr bwMode="gray">
          <a:xfrm flipH="1">
            <a:off x="2660650" y="5937250"/>
            <a:ext cx="1106488" cy="285750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</a:ln>
          <a:effectLst/>
        </p:spPr>
        <p:txBody>
          <a:bodyPr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AutoShape 59"/>
          <p:cNvSpPr>
            <a:spLocks noChangeArrowheads="1"/>
          </p:cNvSpPr>
          <p:nvPr/>
        </p:nvSpPr>
        <p:spPr bwMode="gray">
          <a:xfrm>
            <a:off x="3786188" y="5768975"/>
            <a:ext cx="279400" cy="25082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gradFill rotWithShape="1">
            <a:gsLst>
              <a:gs pos="0">
                <a:srgbClr val="FF9933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rgbClr val="2676FF">
                <a:lumMod val="20000"/>
                <a:lumOff val="80000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925" name="TextBox 54"/>
          <p:cNvSpPr txBox="1">
            <a:spLocks noChangeArrowheads="1"/>
          </p:cNvSpPr>
          <p:nvPr/>
        </p:nvSpPr>
        <p:spPr bwMode="auto">
          <a:xfrm>
            <a:off x="5380990" y="4864100"/>
            <a:ext cx="3281680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2014年</a:t>
            </a:r>
            <a:endParaRPr lang="en-US" altLang="zh-CN" sz="2400">
              <a:latin typeface="Calibri" panose="020F0502020204030204" pitchFamily="34" charset="0"/>
            </a:endParaRPr>
          </a:p>
          <a:p>
            <a:r>
              <a:rPr lang="zh-CN" altLang="en-US" sz="2000" b="1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   全国健身操大赛二等奖</a:t>
            </a:r>
          </a:p>
        </p:txBody>
      </p:sp>
      <p:sp>
        <p:nvSpPr>
          <p:cNvPr id="38926" name="TextBox 55"/>
          <p:cNvSpPr txBox="1">
            <a:spLocks noChangeArrowheads="1"/>
          </p:cNvSpPr>
          <p:nvPr/>
        </p:nvSpPr>
        <p:spPr bwMode="auto">
          <a:xfrm>
            <a:off x="5735003" y="5873750"/>
            <a:ext cx="2962275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2014年</a:t>
            </a:r>
          </a:p>
          <a:p>
            <a:r>
              <a:rPr lang="zh-CN" altLang="en-US" sz="2000" b="1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    无锡市健身操一等奖</a:t>
            </a:r>
          </a:p>
        </p:txBody>
      </p:sp>
      <p:grpSp>
        <p:nvGrpSpPr>
          <p:cNvPr id="24" name="组合 7"/>
          <p:cNvGrpSpPr/>
          <p:nvPr/>
        </p:nvGrpSpPr>
        <p:grpSpPr bwMode="auto">
          <a:xfrm>
            <a:off x="3017520" y="837882"/>
            <a:ext cx="8105776" cy="701039"/>
            <a:chOff x="2392869" y="1302816"/>
            <a:chExt cx="4397945" cy="584130"/>
          </a:xfrm>
        </p:grpSpPr>
        <p:sp>
          <p:nvSpPr>
            <p:cNvPr id="38928" name="Text Box 51"/>
            <p:cNvSpPr txBox="1">
              <a:spLocks noChangeArrowheads="1"/>
            </p:cNvSpPr>
            <p:nvPr/>
          </p:nvSpPr>
          <p:spPr bwMode="black">
            <a:xfrm>
              <a:off x="2471078" y="1554669"/>
              <a:ext cx="4319736" cy="3322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1217295" eaLnBrk="0" hangingPunct="0"/>
              <a:r>
                <a:rPr lang="zh-CN" altLang="en-US" sz="2000" b="1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中国（无锡）青少年啦啦操精英赛 规定动作冠军、自选动作亚军</a:t>
              </a:r>
              <a:endParaRPr lang="en-US" altLang="zh-CN" sz="2000" b="1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endParaRPr>
            </a:p>
          </p:txBody>
        </p:sp>
        <p:sp>
          <p:nvSpPr>
            <p:cNvPr id="38929" name="Text Box 46"/>
            <p:cNvSpPr txBox="1">
              <a:spLocks noChangeArrowheads="1"/>
            </p:cNvSpPr>
            <p:nvPr/>
          </p:nvSpPr>
          <p:spPr bwMode="black">
            <a:xfrm>
              <a:off x="2392869" y="1302816"/>
              <a:ext cx="1474595" cy="3322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defTabSz="1217295">
                <a:spcBef>
                  <a:spcPct val="50000"/>
                </a:spcBef>
              </a:pPr>
              <a:r>
                <a:rPr lang="zh-CN" altLang="en-US" sz="2000" b="1" dirty="0" smtClean="0">
                  <a:solidFill>
                    <a:srgbClr val="4040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anose="02010800040101010101" charset="-122"/>
                  <a:ea typeface="华文新魏" panose="02010800040101010101" charset="-122"/>
                </a:rPr>
                <a:t>2017年12月</a:t>
              </a:r>
              <a:endParaRPr lang="zh-CN" altLang="en-US" sz="2400" dirty="0">
                <a:solidFill>
                  <a:srgbClr val="404040"/>
                </a:solidFill>
                <a:latin typeface="宋体" panose="02010600030101010101" pitchFamily="2" charset="-122"/>
              </a:endParaRPr>
            </a:p>
          </p:txBody>
        </p:sp>
      </p:grpSp>
      <p:pic>
        <p:nvPicPr>
          <p:cNvPr id="2" name="图片 1" descr="7CFED0064D5A80D9C3587284A41051F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" y="0"/>
            <a:ext cx="2881554" cy="777875"/>
          </a:xfrm>
          <a:prstGeom prst="rect">
            <a:avLst/>
          </a:prstGeom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 descr="data:image/jpeg;base64,/9j/4AAQSkZJRgABAQAAAQABAAD/2wBDAAgGBgcGBQgHBwcJCQgKDBQNDAsLDBkSEw8UHRofHh0aHBwgJC4nICIsIxwcKDcpLDAxNDQ0Hyc5PTgyPC4zNDL/2wBDAQkJCQwLDBgNDRgyIRwhMjIyMjIyMjIyMjIyMjIyMjIyMjIyMjIyMjIyMjIyMjIyMjIyMjIyMjIyMjIyMjIyMjL/wAARCAEEAh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TNAC0VG8iRoXd1VR1LHAFczqXj7QdOLILo3Mg/htxu/Xp+tJyS3MqlanSV5ux1VJkV5ZffFS6ckWGnxRjs0zFj+QxisG58deI7rOdQMSntEir/AEz+tZutHoefUzjDx+G7PcsijNfPcmu6xMT5mqXrZ7Gdsfzpg1PUAci+ugfXzW/xo9r5HO88h0g/vPobIoyK8Ch8Q61Ccx6reDHYzMR+RNbNl8QtftiPNmiuV9JYx/NcVSnc0hndF/FFo9lorhdL+JWn3BVL+B7VzxvX50/xH5V2VteW95Cs1tNHLG3RkYEVZ6VHE0qyvTlcsUUUUG4UUUUAFFFFABRRRmgAoozRQAUUUUAFFFFABRRRQAUUZozQAUUUUAFFFFABRRRQAUUUUAFFFFABRRRQAUUUUAFFFFABRRRQAUUUUAFFFFABRRRQAUUUUAFFFFABRRRQAUUUUAFFFFABRRRQAUmRSMQB1rivEfxBstMZrXTwt5eDjIP7tD7kdT7D8xUykoq7Mq1eFGPNN2Ouu722sbdp7qeOGJeruwAFcDrfxPhiLQ6PB5zf895QQv4L1P44rl7jTPFviq58+4tLqTuolHlooP8AdzgflV+2+F2tShTPPawA9RuLMPyGP1rB1KkvhR41bG4utph4NLvY5nVNd1TWX3X15JKM5CZwo+ijis8CvS4vhMox5ursfULBj+bVeT4V6UB897ek/wCyUH/stSqU3ucDyzGVHzSWvmzycCnAV6s/ws0sr+7vrxT6ttP9BVCf4VOFJt9VBPYSQ4/UH+lUqTRMsqxS+z+KPOcU4Cupvfh9rtmpZIY7pR/zxfn8jg/lXO3FrPaTGK4hkhkHVJFKkfgatRZx1KFWl8cWiEClApQKdg1oomQmKv6Zq19pFx51jO0Z7r1VvYjvVLFOArRRKjKUHzRdmeu+GvGdrre23nAt70D7mflf/dP9K6rNfPSMVdWUlWU5BBwQa9X8F+JzrFt9ju2/02FfvH/lqv8Ae+vr+dNwa1PpMuzL2r9lV+Lo+/8AwTr6KTNLUHtBSZpajkjEiFGzgjHysQfzFAmR3F7a2ib7m4ihT1kcKP1rIn8Y6Dbtta/Vj/0zVm/UClm8H6HcSGSayLu3Vmmck/jmqE/w90WU5j+0w+ySZH6g1a5Opx1ZYv8A5dxj97/4BK3j3QgcCWZvcRH+tOTx1oLdbmRf96Jv6CufvPhvcICbO+jf/ZlUr+oz/KuY1HQdT0rJu7R1T/noPmX8x0raNOnLZnm1cbj6Os4K3p/wT1a18S6NdgeVqMGT0DttJ/A4rUV1YZUgg9xXggq7Y6rqGnNmzu5YR12g5X8jwap4bsxUs7d7VI/ce40Vwmi+P0lZYNVRYieBOn3f+BDt9f5V28ciSRq6MGVhkEHIIrnnCUHZns0MTSrxvTZJUckixRs7sFVRksTgAVJXnfxY1mWx0a306FipvXbzCP7i4yPxJH5Gsak+SLkd2GoPEVo0l1K+u/FiC2neDSLUXW04M8pKoT7AckflWRZ/F/Uo5f8ATtOtZY88+SWQgfiTmvPBjFMavN+s1G73PsFk+EjDl5b+Z9H6B4k0/wASWX2mxlztOJImGHjPoR/Xoa2R0r538DazNo/i2yZGPlXMi28qZ4YMcA/gSD+FfRA6V30antI3e58tmGD+q1eWL0ewtFFFbHCFFFFABRRRQAUUUUAFFFFABRRRQAUUUUAFFFFABRRRQAUUUUAFFFFABRRRQAUUUUAFFFFABRRRQAUUUUAFB6UUUAZ+oaYmpxiGeWdbc5DxRPsEg9GI5x7Aj3zSWGi6bpigWVjBAcYLIg3H6nqfxrRopWW5Hs4OXM1qJgdaWiimWFFFFABRRRQAmKqXunWmoweTeW0c8f8Addc4+npVyigUoqSszzfXfhxtDXGjOTjk28p/9Bb/AB/OuBmgltp3hnjaOVDhkYYIr6FPSsHxF4YtNftyXAiulH7udRz9D6immeLjcpjJOdDR9uh4sBTgKtahp1zpd69pdxlJUP4MPUeoquBW8YnzkouLs9xAKs2V3Np95Dd2z7JYm3Kf6fQjioKKtIIycXdHumk6lDq2mwXsP3ZVyR/dPcfgav15p8O9VMN7NpkrfJMPMjz/AHgOR+I/9Br0uuaceV2Ps8FiPrFFT69fUKKKKk6wooooAKYyBgQQCCOhp9FAmrnH654HtL5WmsFW1uOu0D5G/Dt+H5V5zdWk9jcvb3MRjlQ4ZTXu1cz4t8Ppq2ntNCn+mQglCBy47r/h7/WumjXadpbHjY/LIzi6lJWfbv8A8E8qxXV+EfEz6bOljdSZs5DhWY/6on+n/wCv1zytLXdKmpqzPAoV50JqcD3cHI615j8YLGR7PTdQRSY4XeJz6bsEf+gmup8F6sdR0cQyuWntsIxPdf4T/T8K2tR0621WwmsbuMSQTLtZT/MehHWvGr0nZwZ97l2NUZwxEdv6ufMeaaWrt9d+F+tafcM2mp9utSflKkCRR7g9fw/Ssm08A+J72YRrpU0QJwXmIQD356/hXl+xmnax9qswoThzKat6lPwpZyah4s0u3iXcftCO/sqncx/IGvpUdK4/wT4Hg8LQNNK4n1CVdskoGAg/ur7e/fFdgK9ChTcI6ny+ZYtYir7uyFooorY84KKKKACiiigAooooAKKKKACiiigAooooAKKKKACiiigAooooAKKKKACiiigAooooAKKKKACiiigAooooAKKKKACiiigAooooAKKKKACiiigAooooAKKKKAOf8UeHYtdsCFAW7jGYZPf+6fY14/LFJBK8UqFJEJVlPYivoCvO/iBoIVl1e3Xg4ScAfk39PyralLWzPEzbBKUfbQ3W/p/wDgQKWijFdNj5ss6ddvYajb3aZ3QyB+O/PI/EcV7nFKs0SSIcq4DAjuDXgtev+Drz7X4ZsyfvRqYj/wABOB+mKxrx0TPcyWraUqb9ToKQnApaK5j6MwLnxjoFpM0NxqMccqnDIyMCPwxUQ8deGj/zFof++W/wrT1PRNN1iHy7+zinGOCw+YfRuo/CvPNc+FLDdNotznv5E5/QN/j+dZyc1scNeeKhrTSkvx/M7uDxVoNx/q9Yss+jTKp/U1qRXMNwm+GWORf7yMGH6V823+m3ml3JgvraWCUdnXGfceo+lQQzTW7h4ZXjcfxIxB/Ss1WfVHnrOJxdpwPp3I9aQivA9P8AHniLTiNuoNOg/guB5gP4nn9a7PSPixaylY9Ws2gPeaH5k/EdR+Ga1jUTOylmlCpo3Z+Zl+KtOGm+ILhFGI5T5qD2PX9c1jAV2HjS5stVtrHUrCeK4i+aN5IznB4IB9P4q5Cvbw8uemmfO42nGFeSjtv9+p03gW8Nvr/kZ+W4jK49xyP5H869QHSvHvDbmPxHYMP+ewX8+P617FXFjI2mn3R7uTTboOPZhScUEgVyuv8AjrTNEdoFzdXS8GOM8L9W7fqa5oQlN2irnpVa1OlHmqOyOq4pc15Bc/FHWJHPkW9pCnoVZj+ef6U+0+KmpxOPtllbTJ38vKN/Mj9K0lQnHc4Fm+Gbtd/ceuUVzugeMdK8QYS3lMVzjJgl4b8Ox/CuhBrE9GnUhUjzQd0LRRVa8u4LG1kubmVYoYxlmY8AUb6IptJXZYzVO81XT7D/AI+723gOM4klCk/gTXlniP4h31/I8GmM1pa9N44kf3z/AA/hzXDTSs7lnYsx6knJNerRyucleo7HjVs4gpctJX8z3tfGPh132DV7UH/afA/M8VrWt7a3kfmWtxFOn96Jww/SvmR3ot9QurCdZ7S4lglHR42Kn9KueVxt7sgpZpNv3on1FkUteS+EviqXmjsPEJUbvlS8AwM/7Y/qPx9a9XRlZQwIIPII7ivMrUZ0Zcs0erSqxqq8R9FU77UrTTofNu50iXtk8n6DqayIvG+gSTCM3wjJOAZEKj8yMCpjTnJXim0OVanF2k0mdHRUaSLIgdGDKwyCDwRUlQaBRRRQAUUUUAFFFFABRRRQAUUUUAFFFFABRRRQAUUUUAFFFFABRRRQAUUUUAFFFFABRRRQAUUUUAFFFFABRRRQAGq13axXtpLbTruilQqw9jVmkoE0mrM8K1Gwk0zUrizl+/E5XOOo7H8Rg/jVau8+Iul4a21ONev7mX+an+Yz9K4TFd9N80bnxWLoewrOn93oJivR/hvcbtPvbbP+rlD4/wB4Y/8AZa86rsvhzNt1a7g7PCG/Jh/8VRWj7jNssny4qPmel0UUVwH2AUUUUAUtQ0yy1W2NvfW0c8R7OOh9QeoPuK8x8SfC+e333OiO08fU2zn5x/unv9Ov1r1uipcU9zmxGEpV176179T5flikgleKWNo5EJDI4IKn0INR19A+JfB+m+I4SZo/KuwMJcoPmH1/vD2P4YrxTX/DeoeHL3yL2P5GJ8uZeUkHsfX261KhY+dxeAqYd33j3MyOaSFw0chU+3etez1ZJCEuMI39/sf8Kw6SuujOdN6HC0nuei+HV3+IbADn98p/LmvYe1fPvhDxBFo+u2st8WNqjHLAZKZBGfoM5r3yKWO5gSaGRXjdQyOpyCCOCKvFVPaNNdj6DJklTkr63OF8d+L2st+ladJicj9/Kp5QH+EH1/l/Lyxjkk969wbwRoEsjyTWTTSuSzvJM5LE9T1qC6+Hvh24jKpaSQN/ejlbI/76JH6V00cXQpQ5Ip+phjMuxWIm5uS8lr/keJmmmu51/wCHF/pyNcac5vYBklMYkUfT+L8OfauGYEHB60qlSM1eLPFrYapQly1FYakjwyLJE7I6HKspwQfUV7D4D8Z/23F/Z9+4F/GuVfp5yjv9R3/OvGzU1jez6dfw3ls5SaFw6keo/pXlVZcsrnTgsVLD1LrbqfS+eOK4fxXoXiDxLefZ4GgttPhPy+bIcyt/ewAfwB/rXVaRqUWr6Ta38JGyeMPjP3T3H4HI/Cr3Fb0arpS547n1VWlDEU+VvR9up5XH8J7x1/fapAh9EjLfzIqG4+Ed/j9xqlu5/wBuNl/lmvW6K6f7RxH834I51lmGW0fxZ8+6x4A8RaSjyNZ/aYV6yWx3/p979K5B3wcGvq/Fed/ETwFBqtjPqumQCPUYlLuiDi4A68D+L0Pfp6Y6qGZOT5aq+ZjUy9RXNTPDHfrXr3wj8YPdK3hy9lLSRIXtHY8lR1T3x1Htn0rxp3q54f1ZtG8S6dqIdlEFwjOV6lM4YfiuR+NdWJpqrTcWPDpwldHuOqaRqfiPX7xY8RwwN5YeQnaMDoPr1/GsfVvhprAhZ7S4t7kgf6vlGP0zx+ZFesKoAyAOeafivJjjasbKOiRs8vpSu56tnkHw417UNL8QSeGNVSWMOCYUmBBjcDOOexGT9enWvXh0rJ1TQLLVLuyvJU23dnKssUyj5hg5Kn1B6Y961l+6M1lXqRqS50rPqbYenKlHkbulsLRRRWJ0BRRRQAUUUUAFFFFABRRRQAUUUUAFFFFABRRRQAUUUUAFFFFABRRRQAUUUUAFFFFABRRRQAUUUUAFFFFABRRRQBna1p41TSLmzOMyIQpPZhyD+eK8UKsrFWUqwOCD1Fe9npXkXjHTxp/iOfaAEuB5y4985/UGurDS1cTws6oXjGqumhg10ngWXy/FEK/89EdP0z/SucArW8MyeR4lsHz1mC/nx/WuuavBniYWXLXg/Nfmey0Ug6UteUfcBRRRQAUUUUAFUtS0yz1ayks76BZoX6q3b3B7H3FXaillWGJ5JGCoilmJ7AUEySas9j578V+Hv+Ed1qa1jmM0AIKORyMjO1vf+f6DBrudTn/tW8uriZcidy2Ceg7D8Bj8q4+/smsp9uSUblWr0ZYdwSZ8XOUZTfLtfQrE13/w78Ztpd0mkX8hNlM2InY/6lyen+6T+R59a8+ozUOmpKxrQrSozU4n1QDkUtcN8OPEx1rRjZ3L7r2zAUknl0/hb6jofw9a7kdK45RcXZn1tGrGrBTj1GkZrzj4heEEkhk1rT49sq/NcxqOGH98e47+vX6+k1G6B0ZWAKkYII6ilFtMzxOHjXpuEj5lNMI5re8WaN/YXiG5tFUiHO+HP9w8j8un4Vgmsa58dODpycJbo9h+FF+Z9AubNySbabK57Kwzj8w3510fivVDpehyujFZpT5UZB5BI5P4AH8a4n4Pk51gdv3P/s9aHxDuS19Z2o6JGZD77jj/ANl/WtsJHncUz6fC1H9Ti/l+J38EiywRyKcq6hgfYipKw/Cl6t74dtGBG6JPKYehXj+WD+NblElyto9CLukwppFOpDUso+V/HGnppHjPVbKMARpOWRQMBVb5gPwDYrnUV5ZUjjBZ2YKoHUk9q6z4oSrJ8RtYKkEB4xx6iNQaj+GuivrXjvTUAbybZ/tUrDsqEEfm20fjX0EZ2oqT7focqjaR9QpwgHtTqRelLXgHUFFFFABRRRQAUUUUAFFFFABRRRQAUUUUAFFFFABRRRQAUUUUAFFFFABRRRQAUUUUAFFFFABRRRQAUUUUAFFFFABRRRQAUUUUAFcX8QrDztMgvVHzW8m1v91u/wCYH512lUNVsl1LSrm0OP3sZCk9j2P54q6cuWaZz4ul7ajKHdHilWLGb7Pf202ceXKr5+hBqFlKsVYEMDgg9qAK9e10fFJuLue7g8UtU9Mn+1aXaz9TJErfmKuV4zVnY+8jJSSaCiiikMKKKKADNcp431QWmlCzRsS3JwcdkHX8+n5100siRRs7sFVQSSewryPW9TfV9UluTnZnbGPRR0/x/GuvB0faVLvZHmZpifZUeVby/pmd2qxZaEfEVyNPDbNyli+M7MDr+eB+NQV6H4H0v7Npz30i4luPu56hB/if5CvTxVRU6TfVngYHD+3rKPRas8Mv7KfTr6ezuUKTwuUdfcf0qtmvVfix4fG2HXYE5yIbjHcfwsf5flXlNctFqcUzTE0HRqODNvwprbaB4itb3cREG2TAd4zwfy6/UCvo5WDKCpBB6EV8rV9A/D/VP7U8G2Ts4aWBTbv7FeB/47tP41ji6dkpHp5TWd3SfqdVRQOlFcJ7Z5j8WrAeVp+oqvIZoHP1+Zf5NXlpr2/4l24m8GzyY5hljcf99bf614gayrbHyuaw5cS2uqR6v8I7Vk0zUbsj5ZZljH/AQT/7NSfEBGGuQOR8rW4APuGb/EV1fg7STo/heytXXbKV8yUYx8zckH6dPwql460tr3SkuogTJaksQP7h6/lgH6Zrpwj5JK57dOi4YWMOqRyvhTxANGvGjuCfsk2N3+wf73+NeowzRzxLLFIrxsMhlOQa8NqWHVL2xz9lu5oQeojcgH8K7q2G9o+ZaMmlX5FZ7Ht0kiRIXdlVVGSWOAK4HxT8QIbeOS00iQSSnhrj+FP931Pv0+tcHfarfXoxdXk8wHQSSEgfhXO6zd+RYSc/M42L+P8A9ailgkneepU8S5e7HQ5e7uHu72e4dmZ5ZGcsTknJzX0T8K/B7eGfD5uryIrqN9h5VYcxp/Cn15JPucdq5H4W/DZnkh8Q63BtRcPaWzj7x7SMPT0H4+mfbAMCpxmIUv3cNup1U4W1FooorzzUKKKKACiiigAooooAKKKKACiiigAooooAKKKKACiiigAooooAKKKKACiiigAooooAKKKKACiiigAooooAKKKKACiiigAooooAKO1FFAHkni/T/sHiGchSI5/3yn69f1zWFXp3jfSvt2kfaYxma1JfHqn8X+P4V5mBXr4afPTXkfH5jh/Y132eqPU/Bd2Lnw3AuctCzRt+eR+hFdHXlvg/W10vUGgnbbbXGAWPRG7H6dq9RByK8/E03Co/M+hy2uqtBLqtGLRRRWB3hRmjNcl4k8WR2SvaWDrJddGcciP/ABP8v0q6dOVSXLFGNevCjDnmyp4114BDpVs+WP8AryOw/u/41wwFKzNI5d2LMTkknkmnwwyTypDEhZ3O1QO5r36NGNGFj5DE4ieJq87+SL+haS+sapHAAfKX5pW9F/xPSvWoo0ijWNFCooAVR0ArL0DRk0bT1i+Vp3w0rjufT6CtgV4+Lr+2npsj6XLsJ9Xpe98T3/yM/WdOi1bSLuwmxsniKZ64PY/gcH8K+aJ4pLe4lglUrJG5Rh6EHBr6mr5/+I2njT/Gt7tGEuMTr/wIc/8AjwatMDL3nE582pXjGoumhyles/By8drfVLJmG1GSVF9yCCf/AB1a8lr0P4QMf+EnvFzwbNif++0/xrsxUL0WefgHy4iJ7VRQOlFeKfUHMfEDH/CEajn0T/0YteY+A/Dx1vxAksq5tLQiWQkcMf4V/E/oDXqHji1uNQ8My2FrHvnuZY41HYfMDk+gwKu+HdCg8PaRFZQ/Mw+aWTHLuep/z2FS43PLrYX2+LUn8MV/ma46UhUMCCMg8GnUVR6h5z4k8FzwyPdaVGZIm5aAfeX/AHfUe3WuBuC8TlJFZGBwVYYIr6Eqtc2FpeAC6tYJ8dPNjDY/Ouuni5RVpK5yzwqbvF2PnpI5rqdYbeJ5pX4VI1LE/gK9B8LfDSNbiHU9eRZZY/mhtDyiH+8/qfQdB79vRLaytbNStrbQwKeoiQKD+VWaKuMlNWjoOlhlB3buIoxS0UVyHSFFFFABRRRQAUUUUAFFFFABRRRQAUUUUAFFFFABRRRQAUUUUAFFFFABRRRQAUUUUAFFFFABRRRQAUUUUAFFFFABRRRQAUUUUAFFFFABRRRQAxlDqVYZB4IPevJfEejNo+qMig/ZpMtC3t6fhXrtZes6TBrFg1tLww5jcDlG9a3w9b2U7vY4Mwwn1mlZfEtjx+un0HxhcaaiW12rT2y8KQfnQf1HtWFf6fcabdvbXMZV16Hsw9R6iq+K9mVOFWOuqPl6dWrh53jo0eqweLNFnUH7aqHGSsikEfpUd14y0a3QlJ2nb+7Eh/mcCvLhTsZrnWXU77s9B5zXtayudFrHjC91INDb/wCjW56hG+Zh7n/Cud4oxUkEEtzMsMEbSSMcBVGSa7YU4U42irI86rWq15Xm7sYFJICgkngADrXonhXw4NOjF5dqPtbj5VP/ACzH+NL4c8Kppu27vAHu+qjqsf8AifeupHSvLxmM5/cp7Hu5dlvs7Vau/Rdv+CAHFLRRXnHthXk3xi09vM03UlXghoHPp/Ev/s1es1g+LdCHiLw7c2AwJiN8LHs46fn0/GtsPUVOopPY5sXS9rRlFbnzhXoXwfH/ABVN2f8Apyb/ANDSuBuIJbW4kgmRo5Y2KurDBBHavWPg9pjxWWoam6YWZlhiJHOFyWx7ZI/KvZxjUaDfc8HAQbxEfI9RooorwD6cTANLRRQAUUUUAFFFFABRRRQAUUUUAFFFFABRRRQAUUUUAFFFFABRRRQAUUUUAFFFFABRRRQAUUUUAFFFFABRRRQAUUUUAFFFFABRRRQAUUUUAFFFFABRRRQAUUUUAFFFFABRRRQAUhpaKAM3VNGtNXtvJuUyR9114ZT7GuC1LwZqVmxa3X7VD2KfeH1H+Fen0mK3o4mdLSOxxYnAUcRrJWfdHislpcxNtkt5UI7MhFSwabfXJxDZzyf7sZr2XApcCuv+0pW+E89ZJC+s/wADzjT/AAPf3BDXjrbR9wCGf9OK7TTNFstJi2W0QDEfNI3LN+NadFclbE1Kuknoejh8DRw+sVr3Yg6UtFFYHYFFFFABRRRQBzWt+B9D1+8F3eWzCfozxPtLj/a9fr1rbsbG306zitLSJYoIl2oi9AKtUVTnJpRb0RCpwjJyS1YUUUVJYUUUUAFFFFABRRRQAUUUUAFFFFABRRRQAUUUUAFFFFABRRRQAUUUUAFFFFABRRRQAUUUUAFFFFABRRRQAUUUUAFFFFABRRRQAUUUUAFFFFABRRRQAUUUUAFFFFABRRRQAUUUUAFFFFABRRRQAUUUUAFFFFABRRRQAUUUUAFFFFABRRRQAUUUUAFFFFABRRRQAUUUUAFFFFABRRRQAUUUUAFFFFABRRRQAUUUUAFFFFABRRRQAUUUUAFFFFABRRRQAUUUUAFFFFABRRRQAUUUUAFIeBS1zfjrUptJ8F6peW5YSrEERlOCpdgm4H1G7P4U4x5morqTKXLFy7GbrfxQ8PaJevaM893NGcOLVAwQ+hJIBP0zWn4W8Y6f4thuJbCK4jEDKridQDznHQn0Nc58JtCsYPCsWq+Skl5du+6RlBKKrFQo9B8ufx+ldT4kkGk+G9X1C0iWO5W1dhIigHIU4J9cZroqRpKTpxTvtf8A4Bz05VGvaSem9jH134neH9Cvns3a4up4ztkW2QMEPoSSBn6ZxV3w3490XxRK0FlJLHcqM+ROoVyPUYJB/OuY+D+j2Y0CfVXjSS8mnZDIwyVUAce3OT+VZXxFtotA8d6Hq2nxrFcSsGkWMYDFWAyceoODWnsaTm6KvddfP0M/bVVBVXs+h6D4j8Y6f4XubKC+iuXa7JEZhUEDBA5yR/eFdFnIryT4w8at4b/35P8A0KOvWu1YVKajThJbu/5m9Oo5VJRfSxg2/i2wufFtx4cSK4F5bpvdyo2EYB4Oc/xDtW3cTLb28sz52xoXOOuAM15jpP8AyXrVv+vf/wBkjr0fVf8AkEXv/XB//QTTq04xlFLqkKlUlKMm+jZwv/C5/Df/AD7al/36T/4uu00vWLbVtGg1SHdHbSp5g83ClR784HSvFvh/4rm0DSrqCLw/dakJJt/mQgkL8oGOFP1rsfiVrNwPhvaSxQvbHUWiWWI5DRqylyh6emD+Nb1sMlUVOKtd73MKWJbg5yd7Laxa1D4u+G7G6aGMXl3tODJbxrsP0LMM10PhjxZYeK7OW5sEnRYn8tlmUA5xnsTXM6XcaZ4C8BaXfJp0ty94sZlaBAXZnQvkn0HQfhWt4N8W6b4nlv8A7Bp0lo8JQzGRVBcncBnB5I2nrWdSnHkbhF2XW/6GlOpLmSnJXfS36lC/+LOg6dqN1Yz2+oGW2laJykSEEqSDj5unFdH4a8S2XinTnvrGOZIllMREygHIAPYn1FeR6Vr8ugfEPxLNFpE+pGW5mQpCCSn70nJ4Neu+G9VfWtHS9k06WwZ2YGCUfMMHGeg608TRjTirLtrf9CcPWlUlq/lb9TQvr+10yylu7ydIbeIbndjwB/ntXCP8ZfDaXBjEGoOgOPMWJcH35bNZnxnupWXRtNDlIJ5Hkf3I2gfluNehW3h/S7XRl0pLOE2Yj2GMoCGGOSfUn1qVCnCmpzTd/wBC3OpOo4QdrE2kaxY65p6X2n3CzQPwGHUHuCDyDXIX/wAWdA07Ubqxmt9QMttK8T7IlIJUkHHzdOKwPhYz6b4y8QaHEzNaRl2XJ6FJNgP1IPP0FYml+IofDfxI8R3U1jPeCS4uIwkKgkfvc55+lbRwseeUd7K66bmUsTJwi9ruzPXPDPiey8VafJe2CTpFHKYiJlAOQAexPHzCm+KPFdh4TtILi/juHSZzGohUE5xnnJFTeG9Zi17R0v4rSW1V3ZfKlADDBxniuH+Nn/IC0z/r5P8A6CawpU1OvyNWRtUqONHnTuz0yGUTQJKudrqGGfcZrh734r6DZancWElvqBmgmaFisakFlODj5unFdpYf8g22/wCuS/yFeZXyj/hfunjA/wBQf/RL0UIQk5KS2Tf3BXnOKi49XY6zxN470vwpdQW9/FdO8yb1MKKwxnHOSKh8O/ETSPE+qHT7GC8SURmTMyKBgY9GPrXHfFO6Wx8ceHbtomkWDZKUXqwWTOB9a6/wt41tvEmpyWcOkXdmyQmUyTKADggY478/pWkqEVRU1G91vczjWk6zhe1n2K+r/FPQ9G1W5065gvmmt32MY41K59ssK2vC/i2w8WW889hHcIsLhGEygHJGeME15ZJrMmh/FvWruPTJtQb508mIfNzt56H0/WvU/Cutya/ps11LpU2mskxj8qYYLYAO7oOOcfhRXoxhBNLdLW/6Do1pTm0330t+pe1jWrHQdOe+1GcQwIQM4yWPYADqa4xPjH4feQD7HqYQnaJDEmP/AEOr/wAS/Dl74j8ORx2ADXFvMJhETjzBtIIHvzXOeGviDaW8EHhzxNpn2J4kWDfJHhCAMDep+79eR9KmlSjKnzJXfa+wVaso1OW9l6bnp19f2um2Ut5eTpDbxLueRzgAVwkvxk8ORzFEt9RlQH/WLEoBHrywP6VmfGC4muLrQ9HWUxwTyM7k/dzlVUn6Zb869H03RdO0vTo7GztYo7dFC7Qo+b3PqT60lCnCmpzV7lOc5zcYO1jD1j4haRomn6Ze3MV20WoxebD5aKSBhT82WGPvCp7Xxtpt34VuPEUcV0LOAkMrIA/BHQZx39aw/i1DHB4CWKJFjjS4jVVUYCjngDtS6mAPgen/AGDIf5LVRpU5Qi7buwnUmpyV9lcj/wCFzeHP+fXUv+/Sf/F10/iLxVY+GNKg1G9jneGaQRqIVBOSpYdSOwrzXwd41uNJ8MWVgnhe8vVjL4uY1O1sux/unpnHXtW/8aCB4QsvT7cvH/bOSrlh4e2ULWXr/VjONefsnO936Hb6LrVnr2lQ6jYuWhmHAYYZSOCCPUGqWi+LLDXdW1LTrWO4WbT3KSmRQFJ3FflwTnlTXCaNM/w78aHSbhyND1UiS3ds4ic8dfbhT7bTVn4cf8j14x9rpv8A0a9RLDxUZSW1k195ca8m4xe+z+47DxJ4z0fwsi/2hOxmcZSCJdzsPXHYfXHSsrQPido3iHWYNLtba+jnm3bDKiheFLHkMewNcf4QtIPFXxN1q+1RBP8AZmdoopBkDD7V49gPz5r1/wCy25eOQwxl4+UbaMrxjj04JFTUhTpe41eViqc6lV8ydlc5XxB8SNH8Nas+m3sF686KrExRqVwRnuwq54X8baZ4tkuU0+O6Q24Uv56Kuc5xjBPoa888Vak2kfGaK+SxkvWihXFvGMs+Y2HHB6Zz07V6D4S8STeITd+bolxpnkbMecCPMzu6fKOmP1q6tGMaSkluk73/AEJp1pSqOLezelv1OnByKWkHSlrjOwKKKKACiiigAooooAKKKKACiiigAooooAKKKKACiiigAooooAKKKKACiiigAooooAKoavpsOr6Rd6fPnyriJo2I6jI6j3HUfSr9FCbTuhNXVmeNaRH43+H8k2nw6QdUsGcuhiBYZ6ZXGSueOCK7fw/da14k07UovEWkiwt5l8qKLkMykENnJz3HYV1uBRxW9Svz6uKv3MIUOTTmdux49ptl4x+Hd3dWlhph1bTJn3oUBPPTPHKnGMgjHHFXNK8O+IfFvi638QeJbYWVralTBanqcHIGOoGeST1/l6rgUcVTxUnd2XM+pKwyVld2XQ8w+K2jarql7osumWE139n8xn8tc45QjP5GtbQfE/iq/wBZt7XUvDD2VpJu8yclvkwpI6+pAH413PFGBU+2TpqDinYv2LU3NS3PItSg8SaP8TtS1zTdBnvYpFEanadpGxATke4rrdF1fX9c07VY9W0NtOZYcQjkmUkNnr6YH512PFJxROvzxScVdW19BQocrdpaPoeJ+EJvGPhGwntIfCs9ws0vmFnBXBwBjj6V3eoaTdeOPAog1O2/s+/k/eLGwJ8qRWIXOexH6NXZUnFOpiOaXOlZ9whh+WPK3ddjyPSNW8d+E7JdIn8OSajFANsMseWwvYblzkfkRWp8L9D1fTJ9YvdVsmtftro8asRnILk8ZyPvDrXpHFHFE8RzRcVFK+4o4e0k3Ju2x4xZx+KvDfjXXtSsfDk95Hd3EoVmBAKmQsCMV6R4V1XV9WsZptY0o6dKkm1IyT8y4Bzz78Vv8UcUqtZVFrFX7lU6LpvSWnY4/wCIPhFvFejxpbFVvrZi8BY4DZHKk9s4HPqBXLQ+JfiJbWA0w+HJJLxF8tbsqSPTcedpPvnFes8UYFEK/LHlkk0trhOheXNF2ZxPw88Hz+GrK5udRcPqV6Q0oB3bAM8Z7nJJJ+npmsrwZompWPxH8RX11YzQ2lw0xildcK+ZgRj8Oa9L4o4pOvJuTf2gVCK5UvsgBXnnxZ0fUdZ0ewi06zluXS4LMsa5IG0816JScVFKo6c1NdC6tNVIOD6nnmjeKPF73ljZXXhN4LYukck5LfIvALflXPaknigfE06/D4cuJUtnaGMDO2RAGQNn3BzXsnFHFbLEKLbUVqrdTJ4dySTk9Neh5r440XUr/wAe+G7y0sppra3kiM0iLkIBKCc/hzXpOBS8UVlOo5RjF9DWFNRk5dzxy5tvEuh/EjVda07QJ72OUsiHadrA45yPpXe+FNZ1zVxdHWNFbTTHt8oHPz5znr6YH5103FHFXUrc8UnFX7kQo8krqWnY53xZqGuaZZ21zoeni+YS4nhxyUweRznOcdM/SvOfEFr4o+IV3ZQN4ZOmLATunnyMA4zyQOPYA17RwaMCilW9nqo69xVaHtNG9Oxw/j/wVL4m0W1Fm/8Ap1lnyg7YEgIAKk9j8oIPt75rBs/FnxAsrRbK48LSXVwg2i4ZGw3u2OD9QRXq3FHFEa9o8kkmglQvLmi7M8y+IEPiPV/CWlWCaQ891Oqy3fkjIhkUD5cc8Es3ftVlLbWL/wCEU+mz6XLDfRQLbRwYyzhdoDY98V6JgUYFCrtRUUtncPq95OTe6seQeHNY8aeHNBttLi8IzTJBuw77gTuct2+tbPxI0/VfEHgnTFt9Pme8aeOaWCNcmP8AdtkfgTivR+KQgU3iP3iqKKTEsP7jg5No5nxX4Xi8T+GWsXAW5RQ8EjfwSAdD7Hofr7Vyfwq0TWdL1PWJtWs7iFp1TEkw++2WJOe/X9a9S4o4qVXkqbp9GU6EXUVTqjybXPC/iLwx4vn8R+GIPtUVwzNLbgZI3HLKVyCQTyMcit7w/wCJvFur65awXvhtrCw+YzzSBgfunGM4/ix613fFHFOVfmjaUU33EqHLK8ZNLseTeJ7LxBY/FBNf0vRZr6OGIBcA7WJjKnn23V1XhfxB4i1XU5INX8PNp1usJdZSTy2QNvPsSfwrr+KMCidZTgouKula440HGTkpbu9hRRRRWBuFFFFABRRRQAUUUUAFFFFABRRRQAUUUUAFFFFABRRRQAUUUUAFFFFABRRRQAUUUUAFFFFADW+6a8f0jxD4z8d6pfNo+qWumWtuRiJlBOCTjqpJPHJ4H8q9gbGDmvK9f+HL2s03iDwnqTWcoQyiJH2qRjJ2OOgPocj3A4rpw0oJtS36X1Ry4lTdnHbrY7Pw9Dr9no1ymv3kV1eLIxjmiAwU2jHRR33dq5/4W+I9V8Q2GoSardm4eGVVQlFXAIOfugVP8P8AxVe+KPDV42oBWurYmNpVXaJAVyDgcA9elee/Dzwzq2vWd7Jp3iK60pYpFV0hLYckHk4YVr7JctRVLJproZOq+am4XadztvFHiXV9O+JuiaTa3hjsbkQ+bFsU7t0jA8kZ6AdDSfFPxLrPh+TR10m8+z/aPN8z5FbdjZj7wPqa4+90a+0P4peH7XUNXm1SZpIJBPNuyFMhG3lj6E/jW18bhul0AAkEmcZHb/V1pGnD2tNaNW+/ciVSfs6j21/yOm0HS/H1vrNvNrWuWVzp67vNiiUBm+U4x+7HfB61y/jjxv4g0Hxy1rY3JNnEscjW5jUhhtBYE4yO/fius8N+Eta0XVVu77xVealAEK+RNvwSeh5c9PpXMajDFc/HqC3mRZIpYCjowyGU27gg1FJwlUbdmkuisVUUlTSV02+9zsNY8SC4+Hl1r2jzlGNv5kT4BKNkAgg5GQciq/h291zXvhrBdQ3yLrE6PsuJFAAIkYAkBSOgx0rz3WTc+BU1zwzOXfS9RhMtlIedrZHH6bT7gHvXoXw4nitvhrp08zrHFGkzO7HAUCR8k1NSkoUuaOuunpYqnUc6nLLTTX1OU8QS/EPw1pT6hqHiiwESsFVUjUu7HoFBiGT3+gNdD4MvvEtz4QvdW1q7Z3liaS0DRKpRQpO7gDqcYz2Ge9c1bxzfFPxkbqZXXw7pzbVXkeZ7fVuCfRcDryfUtUVU0K9RQAotnAA7DaaK8lGKg0ubrpt5BRi3JzTfL0138zlfhfr2peINBu7nVLo3E0d0Y1Yoq4XYpx8oHcmquseI9Wtvixpmiw3ZXT5kQyQ7FOchs8kZ7DvXGfD7wtrGuaNc3GneJrvS4kuCjRQ78M21Tu4ceuPwqaHSL3Rfi9o9pf6pNqU3yv58uc4Ibjknp9e9bSo01VnZrZ6WMlVqOlDR7rU6f4l+Itc0bVdHtdHvvs32vcrZjVgTuUAnIPr2rU0DTPHdtrMUuua3Z3VgAweKJQGJxx/yzXv71y3xgjabX/D0aSGN3LKrjqpLKAfwrr/DPhXWNE1N7q/8UXmqRGIoIJt20MSDu5c+hH41jLlWHjtdp9Nd+5rHmlXlvZW66HF+LvHmv6D8Qbq3t7gvp9q0TNamNcFSiFhuxkZJPOeM123ifxI3/Cu7nXtFudjNHG8MoAJGXUEEHIzyQR2NcbPbQ3vx7urS4QSQTRFJEPRlNqARWJrbXfg3T9c8IXZklsbsLNYSsc/xqf1CnPuOnOa19lCfs0lqkn6rqZe1nHnbel2vTset+CdQutV8H6dfXspluZkJd9oGTuI6DjtXOfFPxHq3h61019KuzbtM7iQhFbIAGPvA+tbXw5/5EDSf+ubf+htXJ/G2NjpmkyAfKszqT7lRj+R/KsKUYvE8rWl3+pvVlL6tzJ62R33iS7nsfC+p3ltIY54bWSSN8A4YKSDg8VgfD3W9S1vwbLfahcme5WWRQ5RV4ABHAAFX/F2oWr/D7U7oTJ5M1k3lvnhty4XH1JFYvwsheL4dszDAlkmdT6jGP5g1MYr2DbWt0U5P2ySeljm/AnxG1WbW47XX7lprW8PlQTNEqhJR0GVA4OQD6Er0Ga6Xxx4h1XSfFXhyzsLsxW93MFnQIrbxvQdSCRwT09a5Hwh4Wi8U/DG/twqi9gv3ktZD2by4/lJ9D0/I9qzJ/EU+u6z4TgvlddR0+8W3uA4ILYkTDHPfqD7g+tdkqNOVZuK2umvlozjVWcaSUnvaz+eqOz+KGveI/Dt1ZXWmaitvZzp5ZjEasxkBJJ+ZTxgr37UeMdT8W+HfCmkagmphrhWMd6yRIyyE8qeV44GOMdar/G0/8S7SB/02k/8AQRXb+ItIGu+D7vTsZeW3/d57OACv6gVhFxjCnKSW7ubyUpTqJN7Kw6/8QxW/gyXX4sbPsnnxhj1YrlV/MgVy/hfWdfufhtq2uahfPJcmCeS0YxoAgRDhgAP7wPX0FcCfEM198ONP8MQ5a9e/MPl45ZAQyj/vtwB/u167qunR6T8OdQ0+H/V2+lyxg4xnER5/E8/jSnSVKPK1q3+CHCo6r5k9EvxZwPhi8+IvivTZb6x8QWscUcxhImiQHIVT2jP94V13jLU9Z8PfD6O5W8UapH5KSzooIZuAxAIxz9K4D4f+FtY1zQp7mw8UXelQpctGYId2Gbap3cOOxA/Cu1+JkL2/w08iWZppImgRpW6uQQCx+vWtKig8RGCta+1vzM6bl7CUne9u5zU+q/EPT/C8PiaTWrSexZY5DD5S7trEAZGwdyOhzXar4zb/AIVv/wAJQ1sPN8nPlAnHmb9n5bv0ry/U7bXrbwnoU2sXk114blCYhtSqPGMZAPy8nHTOenbivYrS10K78IwWkKwnRpoFjRS2AVbgDPXOT9c+9LEKEUm0nr07dvUqg5ttJvbr37+hwWhyfEPxTpn9rWfiCzt4pHYJEUXjBxg/Ice2ST+db/jO88S6P4Ftb+3v44b61WL7c4RW8wkBTtBUj7xz24rkte8Kax8O45Nb8PazILIMokhkPPPyjcPuvyfQEZ/Gug8S603iH4LTapJEIpJ0j3oOgYTqpx7ZBokk5wlGzje234MmLahKMm1K3f8AIXQJfGfiDwEl7b6xAuoXFyXhmkRQFiUlSpATGdwJ6Hg9a5yTV/iDF4wj8Mt4gt/trjIcRJ5f3C3Xy89B6V3fwvx/wrvSv+2v/o165S9/5OBtf90f+iDRBr2lSPKtL9Ow5xfs4STetuvc6X7F40tvB2oC51eKXWUYy28tvGpBUAfJgoBk4bt3HNZvhv4gtN8P77VNRlWS/wBPyj5AHmM3+rOAOMnj/gJNejEV4R4l8MJH8Tk0SGZo7LU5o53Reigk5GPY7semRWdDkrXjNW6/5o0r89K0oO/T/I9I+HV1ruo+Hv7S1y8adrlswIY1Xag4z8oHU/oB612I6VFBBHbW8cEKBIo1CIijhQBgCpq5ZyUpOSVjqpxcYpN3CiiipLCiiigAooooAKKKKACiiigAooooAKKKKACiiigAooooAKKKKACiiigAooooAKKKKACiiigBr/dNeGX3hWCx1T+yIdR1IWbtho/PGD+AGP0ooruwO8v67nBjdonq3h/w7p/h3QzZWCOEcFndzl3YjGSay/AXh+10C1vIrWSZ1ldWbzWBwcHpgCiiseZuM7vqjRJKULdiLX/Dlnf+OtM1WWWcT24i2KrDacOSM8Z7+tHj/wAN2fiB9O+1yzp5Ik2+UwGc7c5yD6CiitacnzU/QiaXLP1/yMXw34NsdM8Q2l5FeX0jxMSFllUqcqRyAo9a3pfD1o/xKh1syTi5RMBARs/1ZXpjPQ+tFFXVb53/AIWZ0l7i9UXPG3h2w8Q6KIrxXBhcPHJGQGUng9QeDWa/h21/4VvHoiz3K22cF1YByPMLYzjHX2oorGlJ8kV/eNqqXPJ+RyK/DvS4hhL3UVGe0qj/ANlrrfCPh220rTtXgiuLqVLmMBzM4YjhhxgD1oorqrtum7+Ry4dLnRe8B6HbaDpNxb2skzpJOZCZSCQdqjsB6VX1Pw/aXHxBstYeSYXEKqFUMNh4bqMZ7+tFFczb9rN+TOmy9jH1RB498M2XiC4sZLqW4jaFHC+SwHUj1B9KzPC/g+y0rxHaXsN5fSPHvwssilTlWHICiiitqbf1f5MxqL/aPmjYTw7af8LLk1zzJ/tWMbNw2f6kL0xnp71c8ceG7DxDpUYvBIrwSBo5IiAwzwRyDwf6CiiudyanBp9EbWTpz9WaXhjT4tL8N2dlAztHEpClyCT8xPOAPWpNf0Ox8Q6VJp+oRl4W5BU4ZG7MD2NFFZNv2l/P9ToSXs7eR5Dp/gbTbvxC2lzXV8baNiQvmr/8TivZbbT7aw0tbC0iEVtFHsRF7DH+eaKK68c3eKOTBpWkzB8B6JbaFos9ravK6POZSZSCclVHYD0rJ1zwbpdz40tdWBmiuDJHKyxMAjsrdSCD1wM4/nRRUQk/bS16MqUV7GPyG+OfCllr+rQz3dxdoY4AgSJwF+8xzgg8811nhy0Ww8PWlqkksqxoQHlbcx5PU0UVNVv2EUVSX7+Rx9j4H0m28dHUkM5kW4eZYmZdgY5PTGeCcjntXb61bpeaFqFtIWCTW0kbFeoBUjiiiprybnG77DoJKErHk8fw80uNcJe6igPZZVH/ALLXZ6l4etbv4e22kSzXHkIEw4Ybzg55OMfpRRXXVk7wd+pyUUrS9DTi0Kyn8DposytJai1EWWI3YA4OcdQcHp1FYOkeFrU+DtS0B7u8eychl3Ou5Od2FO3AGVHb1oormg3aXqjpmlePocbpvhS31fWP7LvNR1KS0hbCRmcEDHsRgfhXeeLfC+n3fh6x0lTNbWduw2JAwGQBjByDn1+vNFFdddtVoI5qS/dyZc8CaLBoWjy2ttLPJG0xf98wJX5RwMAcd6qS+HbSX4kx62ZZxcoAAgYbP9WV6Yz096KK5Lv2s/RnUkvZQ9UdqOlcXqvh20u/H9hq8kk4uIVQKqsNnBPUYz39aKKzoaN+jNa691eqO0HSloorE3CiiigAooooAKKKKACiiigAooooAKKKKACiiig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32" name="AutoShape 4" descr="data:image/jpeg;base64,/9j/4AAQSkZJRgABAQAAAQABAAD/2wBDAAgGBgcGBQgHBwcJCQgKDBQNDAsLDBkSEw8UHRofHh0aHBwgJC4nICIsIxwcKDcpLDAxNDQ0Hyc5PTgyPC4zNDL/2wBDAQkJCQwLDBgNDRgyIRwhMjIyMjIyMjIyMjIyMjIyMjIyMjIyMjIyMjIyMjIyMjIyMjIyMjIyMjIyMjIyMjIyMjL/wAARCAEEAh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TNAC0VG8iRoXd1VR1LHAFczqXj7QdOLILo3Mg/htxu/Xp+tJyS3MqlanSV5ux1VJkV5ZffFS6ckWGnxRjs0zFj+QxisG58deI7rOdQMSntEir/AEz+tZutHoefUzjDx+G7PcsijNfPcmu6xMT5mqXrZ7Gdsfzpg1PUAci+ugfXzW/xo9r5HO88h0g/vPobIoyK8Ch8Q61Ccx6reDHYzMR+RNbNl8QtftiPNmiuV9JYx/NcVSnc0hndF/FFo9lorhdL+JWn3BVL+B7VzxvX50/xH5V2VteW95Cs1tNHLG3RkYEVZ6VHE0qyvTlcsUUUUG4UUUUAFFFFABRRRmgAoozRQAUUUUAFFFFABRRRQAUUZozQAUUUUAFFFFABRRRQAUUUUAFFFFABRRRQAUUUUAFFFFABRRRQAUUUUAFFFFABRRRQAUUUUAFFFFABRRRQAUUUUAFFFFABRRRQAUmRSMQB1rivEfxBstMZrXTwt5eDjIP7tD7kdT7D8xUykoq7Mq1eFGPNN2Ouu722sbdp7qeOGJeruwAFcDrfxPhiLQ6PB5zf895QQv4L1P44rl7jTPFviq58+4tLqTuolHlooP8AdzgflV+2+F2tShTPPawA9RuLMPyGP1rB1KkvhR41bG4utph4NLvY5nVNd1TWX3X15JKM5CZwo+ijis8CvS4vhMox5ursfULBj+bVeT4V6UB897ek/wCyUH/stSqU3ucDyzGVHzSWvmzycCnAV6s/ws0sr+7vrxT6ttP9BVCf4VOFJt9VBPYSQ4/UH+lUqTRMsqxS+z+KPOcU4Cupvfh9rtmpZIY7pR/zxfn8jg/lXO3FrPaTGK4hkhkHVJFKkfgatRZx1KFWl8cWiEClApQKdg1oomQmKv6Zq19pFx51jO0Z7r1VvYjvVLFOArRRKjKUHzRdmeu+GvGdrre23nAt70D7mflf/dP9K6rNfPSMVdWUlWU5BBwQa9X8F+JzrFt9ju2/02FfvH/lqv8Ae+vr+dNwa1PpMuzL2r9lV+Lo+/8AwTr6KTNLUHtBSZpajkjEiFGzgjHysQfzFAmR3F7a2ib7m4ihT1kcKP1rIn8Y6Dbtta/Vj/0zVm/UClm8H6HcSGSayLu3Vmmck/jmqE/w90WU5j+0w+ySZH6g1a5Opx1ZYv8A5dxj97/4BK3j3QgcCWZvcRH+tOTx1oLdbmRf96Jv6CufvPhvcICbO+jf/ZlUr+oz/KuY1HQdT0rJu7R1T/noPmX8x0raNOnLZnm1cbj6Os4K3p/wT1a18S6NdgeVqMGT0DttJ/A4rUV1YZUgg9xXggq7Y6rqGnNmzu5YR12g5X8jwap4bsxUs7d7VI/ce40Vwmi+P0lZYNVRYieBOn3f+BDt9f5V28ciSRq6MGVhkEHIIrnnCUHZns0MTSrxvTZJUckixRs7sFVRksTgAVJXnfxY1mWx0a306FipvXbzCP7i4yPxJH5Gsak+SLkd2GoPEVo0l1K+u/FiC2neDSLUXW04M8pKoT7AckflWRZ/F/Uo5f8ATtOtZY88+SWQgfiTmvPBjFMavN+s1G73PsFk+EjDl5b+Z9H6B4k0/wASWX2mxlztOJImGHjPoR/Xoa2R0r538DazNo/i2yZGPlXMi28qZ4YMcA/gSD+FfRA6V30antI3e58tmGD+q1eWL0ewtFFFbHCFFFFABRRRQAUUUUAFFFFABRRRQAUUUUAFFFFABRRRQAUUUUAFFFFABRRRQAUUUUAFFFFABRRRQAUUUUAFB6UUUAZ+oaYmpxiGeWdbc5DxRPsEg9GI5x7Aj3zSWGi6bpigWVjBAcYLIg3H6nqfxrRopWW5Hs4OXM1qJgdaWiimWFFFFABRRRQAmKqXunWmoweTeW0c8f8Addc4+npVyigUoqSszzfXfhxtDXGjOTjk28p/9Bb/AB/OuBmgltp3hnjaOVDhkYYIr6FPSsHxF4YtNftyXAiulH7udRz9D6immeLjcpjJOdDR9uh4sBTgKtahp1zpd69pdxlJUP4MPUeoquBW8YnzkouLs9xAKs2V3Np95Dd2z7JYm3Kf6fQjioKKtIIycXdHumk6lDq2mwXsP3ZVyR/dPcfgav15p8O9VMN7NpkrfJMPMjz/AHgOR+I/9Br0uuaceV2Ps8FiPrFFT69fUKKKKk6wooooAKYyBgQQCCOhp9FAmrnH654HtL5WmsFW1uOu0D5G/Dt+H5V5zdWk9jcvb3MRjlQ4ZTXu1cz4t8Ppq2ntNCn+mQglCBy47r/h7/WumjXadpbHjY/LIzi6lJWfbv8A8E8qxXV+EfEz6bOljdSZs5DhWY/6on+n/wCv1zytLXdKmpqzPAoV50JqcD3cHI615j8YLGR7PTdQRSY4XeJz6bsEf+gmup8F6sdR0cQyuWntsIxPdf4T/T8K2tR0621WwmsbuMSQTLtZT/MehHWvGr0nZwZ97l2NUZwxEdv6ufMeaaWrt9d+F+tafcM2mp9utSflKkCRR7g9fw/Ssm08A+J72YRrpU0QJwXmIQD356/hXl+xmnax9qswoThzKat6lPwpZyah4s0u3iXcftCO/sqncx/IGvpUdK4/wT4Hg8LQNNK4n1CVdskoGAg/ur7e/fFdgK9ChTcI6ny+ZYtYir7uyFooorY84KKKKACiiigAooooAKKKKACiiigAooooAKKKKACiiigAooooAKKKKACiiigAooooAKKKKACiiigAooooAKKKKACiiigAooooAKKKKACiiigAooooAKKKKAOf8UeHYtdsCFAW7jGYZPf+6fY14/LFJBK8UqFJEJVlPYivoCvO/iBoIVl1e3Xg4ScAfk39PyralLWzPEzbBKUfbQ3W/p/wDgQKWijFdNj5ss6ddvYajb3aZ3QyB+O/PI/EcV7nFKs0SSIcq4DAjuDXgtev+Drz7X4ZsyfvRqYj/wABOB+mKxrx0TPcyWraUqb9ToKQnApaK5j6MwLnxjoFpM0NxqMccqnDIyMCPwxUQ8deGj/zFof++W/wrT1PRNN1iHy7+zinGOCw+YfRuo/CvPNc+FLDdNotznv5E5/QN/j+dZyc1scNeeKhrTSkvx/M7uDxVoNx/q9Yss+jTKp/U1qRXMNwm+GWORf7yMGH6V823+m3ml3JgvraWCUdnXGfceo+lQQzTW7h4ZXjcfxIxB/Ss1WfVHnrOJxdpwPp3I9aQivA9P8AHniLTiNuoNOg/guB5gP4nn9a7PSPixaylY9Ws2gPeaH5k/EdR+Ga1jUTOylmlCpo3Z+Zl+KtOGm+ILhFGI5T5qD2PX9c1jAV2HjS5stVtrHUrCeK4i+aN5IznB4IB9P4q5Cvbw8uemmfO42nGFeSjtv9+p03gW8Nvr/kZ+W4jK49xyP5H869QHSvHvDbmPxHYMP+ewX8+P617FXFjI2mn3R7uTTboOPZhScUEgVyuv8AjrTNEdoFzdXS8GOM8L9W7fqa5oQlN2irnpVa1OlHmqOyOq4pc15Bc/FHWJHPkW9pCnoVZj+ef6U+0+KmpxOPtllbTJ38vKN/Mj9K0lQnHc4Fm+Gbtd/ceuUVzugeMdK8QYS3lMVzjJgl4b8Ox/CuhBrE9GnUhUjzQd0LRRVa8u4LG1kubmVYoYxlmY8AUb6IptJXZYzVO81XT7D/AI+723gOM4klCk/gTXlniP4h31/I8GmM1pa9N44kf3z/AA/hzXDTSs7lnYsx6knJNerRyucleo7HjVs4gpctJX8z3tfGPh132DV7UH/afA/M8VrWt7a3kfmWtxFOn96Jww/SvmR3ot9QurCdZ7S4lglHR42Kn9KueVxt7sgpZpNv3on1FkUteS+EviqXmjsPEJUbvlS8AwM/7Y/qPx9a9XRlZQwIIPII7ivMrUZ0Zcs0erSqxqq8R9FU77UrTTofNu50iXtk8n6DqayIvG+gSTCM3wjJOAZEKj8yMCpjTnJXim0OVanF2k0mdHRUaSLIgdGDKwyCDwRUlQaBRRRQAUUUUAFFFFABRRRQAUUUUAFFFFABRRRQAUUUUAFFFFABRRRQAUUUUAFFFFABRRRQAUUUUAFFFFABRRRQAGq13axXtpLbTruilQqw9jVmkoE0mrM8K1Gwk0zUrizl+/E5XOOo7H8Rg/jVau8+Iul4a21ONev7mX+an+Yz9K4TFd9N80bnxWLoewrOn93oJivR/hvcbtPvbbP+rlD4/wB4Y/8AZa86rsvhzNt1a7g7PCG/Jh/8VRWj7jNssny4qPmel0UUVwH2AUUUUAUtQ0yy1W2NvfW0c8R7OOh9QeoPuK8x8SfC+e333OiO08fU2zn5x/unv9Ov1r1uipcU9zmxGEpV176179T5flikgleKWNo5EJDI4IKn0INR19A+JfB+m+I4SZo/KuwMJcoPmH1/vD2P4YrxTX/DeoeHL3yL2P5GJ8uZeUkHsfX261KhY+dxeAqYd33j3MyOaSFw0chU+3etez1ZJCEuMI39/sf8Kw6SuujOdN6HC0nuei+HV3+IbADn98p/LmvYe1fPvhDxBFo+u2st8WNqjHLAZKZBGfoM5r3yKWO5gSaGRXjdQyOpyCCOCKvFVPaNNdj6DJklTkr63OF8d+L2st+ladJicj9/Kp5QH+EH1/l/Lyxjkk969wbwRoEsjyTWTTSuSzvJM5LE9T1qC6+Hvh24jKpaSQN/ejlbI/76JH6V00cXQpQ5Ip+phjMuxWIm5uS8lr/keJmmmu51/wCHF/pyNcac5vYBklMYkUfT+L8OfauGYEHB60qlSM1eLPFrYapQly1FYakjwyLJE7I6HKspwQfUV7D4D8Z/23F/Z9+4F/GuVfp5yjv9R3/OvGzU1jez6dfw3ls5SaFw6keo/pXlVZcsrnTgsVLD1LrbqfS+eOK4fxXoXiDxLefZ4GgttPhPy+bIcyt/ewAfwB/rXVaRqUWr6Ta38JGyeMPjP3T3H4HI/Cr3Fb0arpS547n1VWlDEU+VvR9up5XH8J7x1/fapAh9EjLfzIqG4+Ed/j9xqlu5/wBuNl/lmvW6K6f7RxH834I51lmGW0fxZ8+6x4A8RaSjyNZ/aYV6yWx3/p979K5B3wcGvq/Fed/ETwFBqtjPqumQCPUYlLuiDi4A68D+L0Pfp6Y6qGZOT5aq+ZjUy9RXNTPDHfrXr3wj8YPdK3hy9lLSRIXtHY8lR1T3x1Htn0rxp3q54f1ZtG8S6dqIdlEFwjOV6lM4YfiuR+NdWJpqrTcWPDpwldHuOqaRqfiPX7xY8RwwN5YeQnaMDoPr1/GsfVvhprAhZ7S4t7kgf6vlGP0zx+ZFesKoAyAOeafivJjjasbKOiRs8vpSu56tnkHw417UNL8QSeGNVSWMOCYUmBBjcDOOexGT9enWvXh0rJ1TQLLVLuyvJU23dnKssUyj5hg5Kn1B6Y961l+6M1lXqRqS50rPqbYenKlHkbulsLRRRWJ0BRRRQAUUUUAFFFFABRRRQAUUUUAFFFFABRRRQAUUUUAFFFFABRRRQAUUUUAFFFFABRRRQAUUUUAFFFFABRRRQBna1p41TSLmzOMyIQpPZhyD+eK8UKsrFWUqwOCD1Fe9npXkXjHTxp/iOfaAEuB5y4985/UGurDS1cTws6oXjGqumhg10ngWXy/FEK/89EdP0z/SucArW8MyeR4lsHz1mC/nx/WuuavBniYWXLXg/Nfmey0Ug6UteUfcBRRRQAUUUUAFUtS0yz1ayks76BZoX6q3b3B7H3FXaillWGJ5JGCoilmJ7AUEySas9j578V+Hv+Ed1qa1jmM0AIKORyMjO1vf+f6DBrudTn/tW8uriZcidy2Ceg7D8Bj8q4+/smsp9uSUblWr0ZYdwSZ8XOUZTfLtfQrE13/w78Ztpd0mkX8hNlM2InY/6lyen+6T+R59a8+ozUOmpKxrQrSozU4n1QDkUtcN8OPEx1rRjZ3L7r2zAUknl0/hb6jofw9a7kdK45RcXZn1tGrGrBTj1GkZrzj4heEEkhk1rT49sq/NcxqOGH98e47+vX6+k1G6B0ZWAKkYII6ilFtMzxOHjXpuEj5lNMI5re8WaN/YXiG5tFUiHO+HP9w8j8un4Vgmsa58dODpycJbo9h+FF+Z9AubNySbabK57Kwzj8w3510fivVDpehyujFZpT5UZB5BI5P4AH8a4n4Pk51gdv3P/s9aHxDuS19Z2o6JGZD77jj/ANl/WtsJHncUz6fC1H9Ti/l+J38EiywRyKcq6hgfYipKw/Cl6t74dtGBG6JPKYehXj+WD+NblElyto9CLukwppFOpDUso+V/HGnppHjPVbKMARpOWRQMBVb5gPwDYrnUV5ZUjjBZ2YKoHUk9q6z4oSrJ8RtYKkEB4xx6iNQaj+GuivrXjvTUAbybZ/tUrDsqEEfm20fjX0EZ2oqT7focqjaR9QpwgHtTqRelLXgHUFFFFABRRRQAUUUUAFFFFABRRRQAUUUUAFFFFABRRRQAUUUUAFFFFABRRRQAUUUUAFFFFABRRRQAUUUUAFFFFABRRRQAUUUUAFcX8QrDztMgvVHzW8m1v91u/wCYH512lUNVsl1LSrm0OP3sZCk9j2P54q6cuWaZz4ul7ajKHdHilWLGb7Pf202ceXKr5+hBqFlKsVYEMDgg9qAK9e10fFJuLue7g8UtU9Mn+1aXaz9TJErfmKuV4zVnY+8jJSSaCiiikMKKKKADNcp431QWmlCzRsS3JwcdkHX8+n5100siRRs7sFVQSSewryPW9TfV9UluTnZnbGPRR0/x/GuvB0faVLvZHmZpifZUeVby/pmd2qxZaEfEVyNPDbNyli+M7MDr+eB+NQV6H4H0v7Npz30i4luPu56hB/if5CvTxVRU6TfVngYHD+3rKPRas8Mv7KfTr6ezuUKTwuUdfcf0qtmvVfix4fG2HXYE5yIbjHcfwsf5flXlNctFqcUzTE0HRqODNvwprbaB4itb3cREG2TAd4zwfy6/UCvo5WDKCpBB6EV8rV9A/D/VP7U8G2Ts4aWBTbv7FeB/47tP41ji6dkpHp5TWd3SfqdVRQOlFcJ7Z5j8WrAeVp+oqvIZoHP1+Zf5NXlpr2/4l24m8GzyY5hljcf99bf614gayrbHyuaw5cS2uqR6v8I7Vk0zUbsj5ZZljH/AQT/7NSfEBGGuQOR8rW4APuGb/EV1fg7STo/heytXXbKV8yUYx8zckH6dPwql460tr3SkuogTJaksQP7h6/lgH6Zrpwj5JK57dOi4YWMOqRyvhTxANGvGjuCfsk2N3+wf73+NeowzRzxLLFIrxsMhlOQa8NqWHVL2xz9lu5oQeojcgH8K7q2G9o+ZaMmlX5FZ7Ht0kiRIXdlVVGSWOAK4HxT8QIbeOS00iQSSnhrj+FP931Pv0+tcHfarfXoxdXk8wHQSSEgfhXO6zd+RYSc/M42L+P8A9ailgkneepU8S5e7HQ5e7uHu72e4dmZ5ZGcsTknJzX0T8K/B7eGfD5uryIrqN9h5VYcxp/Cn15JPucdq5H4W/DZnkh8Q63BtRcPaWzj7x7SMPT0H4+mfbAMCpxmIUv3cNup1U4W1FooorzzUKKKKACiiigAooooAKKKKACiiigAooooAKKKKACiiigAooooAKKKKACiiigAooooAKKKKACiiigAooooAKKKKACiiigAooooAKO1FFAHkni/T/sHiGchSI5/3yn69f1zWFXp3jfSvt2kfaYxma1JfHqn8X+P4V5mBXr4afPTXkfH5jh/Y132eqPU/Bd2Lnw3AuctCzRt+eR+hFdHXlvg/W10vUGgnbbbXGAWPRG7H6dq9RByK8/E03Co/M+hy2uqtBLqtGLRRRWB3hRmjNcl4k8WR2SvaWDrJddGcciP/ABP8v0q6dOVSXLFGNevCjDnmyp4114BDpVs+WP8AryOw/u/41wwFKzNI5d2LMTkknkmnwwyTypDEhZ3O1QO5r36NGNGFj5DE4ieJq87+SL+haS+sapHAAfKX5pW9F/xPSvWoo0ijWNFCooAVR0ArL0DRk0bT1i+Vp3w0rjufT6CtgV4+Lr+2npsj6XLsJ9Xpe98T3/yM/WdOi1bSLuwmxsniKZ64PY/gcH8K+aJ4pLe4lglUrJG5Rh6EHBr6mr5/+I2njT/Gt7tGEuMTr/wIc/8AjwatMDL3nE582pXjGoumhyles/By8drfVLJmG1GSVF9yCCf/AB1a8lr0P4QMf+EnvFzwbNif++0/xrsxUL0WefgHy4iJ7VRQOlFeKfUHMfEDH/CEajn0T/0YteY+A/Dx1vxAksq5tLQiWQkcMf4V/E/oDXqHji1uNQ8My2FrHvnuZY41HYfMDk+gwKu+HdCg8PaRFZQ/Mw+aWTHLuep/z2FS43PLrYX2+LUn8MV/ma46UhUMCCMg8GnUVR6h5z4k8FzwyPdaVGZIm5aAfeX/AHfUe3WuBuC8TlJFZGBwVYYIr6Eqtc2FpeAC6tYJ8dPNjDY/Ouuni5RVpK5yzwqbvF2PnpI5rqdYbeJ5pX4VI1LE/gK9B8LfDSNbiHU9eRZZY/mhtDyiH+8/qfQdB79vRLaytbNStrbQwKeoiQKD+VWaKuMlNWjoOlhlB3buIoxS0UVyHSFFFFABRRRQAUUUUAFFFFABRRRQAUUUUAFFFFABRRRQAUUUUAFFFFABRRRQAUUUUAFFFFABRRRQAUUUUAFFFFABRRRQAUUUUAFFFFABRRRQAxlDqVYZB4IPevJfEejNo+qMig/ZpMtC3t6fhXrtZes6TBrFg1tLww5jcDlG9a3w9b2U7vY4Mwwn1mlZfEtjx+un0HxhcaaiW12rT2y8KQfnQf1HtWFf6fcabdvbXMZV16Hsw9R6iq+K9mVOFWOuqPl6dWrh53jo0eqweLNFnUH7aqHGSsikEfpUd14y0a3QlJ2nb+7Eh/mcCvLhTsZrnWXU77s9B5zXtayudFrHjC91INDb/wCjW56hG+Zh7n/Cud4oxUkEEtzMsMEbSSMcBVGSa7YU4U42irI86rWq15Xm7sYFJICgkngADrXonhXw4NOjF5dqPtbj5VP/ACzH+NL4c8Kppu27vAHu+qjqsf8AifeupHSvLxmM5/cp7Hu5dlvs7Vau/Rdv+CAHFLRRXnHthXk3xi09vM03UlXghoHPp/Ev/s1es1g+LdCHiLw7c2AwJiN8LHs46fn0/GtsPUVOopPY5sXS9rRlFbnzhXoXwfH/ABVN2f8Apyb/ANDSuBuIJbW4kgmRo5Y2KurDBBHavWPg9pjxWWoam6YWZlhiJHOFyWx7ZI/KvZxjUaDfc8HAQbxEfI9RooorwD6cTANLRRQAUUUUAFFFFABRRRQAUUUUAFFFFABRRRQAUUUUAFFFFABRRRQAUUUUAFFFFABRRRQAUUUUAFFFFABRRRQAUUUUAFFFFABRRRQAUUUUAFFFFABRRRQAUUUUAFFFFABRRRQAUhpaKAM3VNGtNXtvJuUyR9114ZT7GuC1LwZqVmxa3X7VD2KfeH1H+Fen0mK3o4mdLSOxxYnAUcRrJWfdHislpcxNtkt5UI7MhFSwabfXJxDZzyf7sZr2XApcCuv+0pW+E89ZJC+s/wADzjT/AAPf3BDXjrbR9wCGf9OK7TTNFstJi2W0QDEfNI3LN+NadFclbE1Kuknoejh8DRw+sVr3Yg6UtFFYHYFFFFABRRRQBzWt+B9D1+8F3eWzCfozxPtLj/a9fr1rbsbG306zitLSJYoIl2oi9AKtUVTnJpRb0RCpwjJyS1YUUUVJYUUUUAFFFFABRRRQAUUUUAFFFFABRRRQAUUUUAFFFFABRRRQAUUUUAFFFFABRRRQAUUUUAFFFFABRRRQAUUUUAFFFFABRRRQAUUUUAFFFFABRRRQAUUUUAFFFFABRRRQAUUUUAFFFFABRRRQAUUUUAFFFFABRRRQAUUUUAFFFFABRRRQAUUUUAFFFFABRRRQAUUUUAFFFFABRRRQAUUUUAFFFFABRRRQAUUUUAFFFFABRRRQAUUUUAFFFFABRRRQAUUUUAFFFFABRRRQAUUUUAFIeBS1zfjrUptJ8F6peW5YSrEERlOCpdgm4H1G7P4U4x5morqTKXLFy7GbrfxQ8PaJevaM893NGcOLVAwQ+hJIBP0zWn4W8Y6f4thuJbCK4jEDKridQDznHQn0Nc58JtCsYPCsWq+Skl5du+6RlBKKrFQo9B8ufx+ldT4kkGk+G9X1C0iWO5W1dhIigHIU4J9cZroqRpKTpxTvtf8A4Bz05VGvaSem9jH134neH9Cvns3a4up4ztkW2QMEPoSSBn6ZxV3w3490XxRK0FlJLHcqM+ROoVyPUYJB/OuY+D+j2Y0CfVXjSS8mnZDIwyVUAce3OT+VZXxFtotA8d6Hq2nxrFcSsGkWMYDFWAyceoODWnsaTm6KvddfP0M/bVVBVXs+h6D4j8Y6f4XubKC+iuXa7JEZhUEDBA5yR/eFdFnIryT4w8at4b/35P8A0KOvWu1YVKajThJbu/5m9Oo5VJRfSxg2/i2wufFtx4cSK4F5bpvdyo2EYB4Oc/xDtW3cTLb28sz52xoXOOuAM15jpP8AyXrVv+vf/wBkjr0fVf8AkEXv/XB//QTTq04xlFLqkKlUlKMm+jZwv/C5/Df/AD7al/36T/4uu00vWLbVtGg1SHdHbSp5g83ClR784HSvFvh/4rm0DSrqCLw/dakJJt/mQgkL8oGOFP1rsfiVrNwPhvaSxQvbHUWiWWI5DRqylyh6emD+Nb1sMlUVOKtd73MKWJbg5yd7Laxa1D4u+G7G6aGMXl3tODJbxrsP0LMM10PhjxZYeK7OW5sEnRYn8tlmUA5xnsTXM6XcaZ4C8BaXfJp0ty94sZlaBAXZnQvkn0HQfhWt4N8W6b4nlv8A7Bp0lo8JQzGRVBcncBnB5I2nrWdSnHkbhF2XW/6GlOpLmSnJXfS36lC/+LOg6dqN1Yz2+oGW2laJykSEEqSDj5unFdH4a8S2XinTnvrGOZIllMREygHIAPYn1FeR6Vr8ugfEPxLNFpE+pGW5mQpCCSn70nJ4Neu+G9VfWtHS9k06WwZ2YGCUfMMHGeg608TRjTirLtrf9CcPWlUlq/lb9TQvr+10yylu7ydIbeIbndjwB/ntXCP8ZfDaXBjEGoOgOPMWJcH35bNZnxnupWXRtNDlIJ5Hkf3I2gfluNehW3h/S7XRl0pLOE2Yj2GMoCGGOSfUn1qVCnCmpzTd/wBC3OpOo4QdrE2kaxY65p6X2n3CzQPwGHUHuCDyDXIX/wAWdA07Ubqxmt9QMttK8T7IlIJUkHHzdOKwPhYz6b4y8QaHEzNaRl2XJ6FJNgP1IPP0FYml+IofDfxI8R3U1jPeCS4uIwkKgkfvc55+lbRwseeUd7K66bmUsTJwi9ruzPXPDPiey8VafJe2CTpFHKYiJlAOQAexPHzCm+KPFdh4TtILi/juHSZzGohUE5xnnJFTeG9Zi17R0v4rSW1V3ZfKlADDBxniuH+Nn/IC0z/r5P8A6CawpU1OvyNWRtUqONHnTuz0yGUTQJKudrqGGfcZrh734r6DZancWElvqBmgmaFisakFlODj5unFdpYf8g22/wCuS/yFeZXyj/hfunjA/wBQf/RL0UIQk5KS2Tf3BXnOKi49XY6zxN470vwpdQW9/FdO8yb1MKKwxnHOSKh8O/ETSPE+qHT7GC8SURmTMyKBgY9GPrXHfFO6Wx8ceHbtomkWDZKUXqwWTOB9a6/wt41tvEmpyWcOkXdmyQmUyTKADggY478/pWkqEVRU1G91vczjWk6zhe1n2K+r/FPQ9G1W5065gvmmt32MY41K59ssK2vC/i2w8WW889hHcIsLhGEygHJGeME15ZJrMmh/FvWruPTJtQb508mIfNzt56H0/WvU/Cutya/ps11LpU2mskxj8qYYLYAO7oOOcfhRXoxhBNLdLW/6Do1pTm0330t+pe1jWrHQdOe+1GcQwIQM4yWPYADqa4xPjH4feQD7HqYQnaJDEmP/AEOr/wAS/Dl74j8ORx2ADXFvMJhETjzBtIIHvzXOeGviDaW8EHhzxNpn2J4kWDfJHhCAMDep+79eR9KmlSjKnzJXfa+wVaso1OW9l6bnp19f2um2Ut5eTpDbxLueRzgAVwkvxk8ORzFEt9RlQH/WLEoBHrywP6VmfGC4muLrQ9HWUxwTyM7k/dzlVUn6Zb869H03RdO0vTo7GztYo7dFC7Qo+b3PqT60lCnCmpzV7lOc5zcYO1jD1j4haRomn6Ze3MV20WoxebD5aKSBhT82WGPvCp7Xxtpt34VuPEUcV0LOAkMrIA/BHQZx39aw/i1DHB4CWKJFjjS4jVVUYCjngDtS6mAPgen/AGDIf5LVRpU5Qi7buwnUmpyV9lcj/wCFzeHP+fXUv+/Sf/F10/iLxVY+GNKg1G9jneGaQRqIVBOSpYdSOwrzXwd41uNJ8MWVgnhe8vVjL4uY1O1sux/unpnHXtW/8aCB4QsvT7cvH/bOSrlh4e2ULWXr/VjONefsnO936Hb6LrVnr2lQ6jYuWhmHAYYZSOCCPUGqWi+LLDXdW1LTrWO4WbT3KSmRQFJ3FflwTnlTXCaNM/w78aHSbhyND1UiS3ds4ic8dfbhT7bTVn4cf8j14x9rpv8A0a9RLDxUZSW1k195ca8m4xe+z+47DxJ4z0fwsi/2hOxmcZSCJdzsPXHYfXHSsrQPido3iHWYNLtba+jnm3bDKiheFLHkMewNcf4QtIPFXxN1q+1RBP8AZmdoopBkDD7V49gPz5r1/wCy25eOQwxl4+UbaMrxjj04JFTUhTpe41eViqc6lV8ydlc5XxB8SNH8Nas+m3sF686KrExRqVwRnuwq54X8baZ4tkuU0+O6Q24Uv56Kuc5xjBPoa888Vak2kfGaK+SxkvWihXFvGMs+Y2HHB6Zz07V6D4S8STeITd+bolxpnkbMecCPMzu6fKOmP1q6tGMaSkluk73/AEJp1pSqOLezelv1OnByKWkHSlrjOwKKKKACiiigAooooAKKKKACiiigAooooAKKKKACiiigAooooAKKKKACiiigAooooAKoavpsOr6Rd6fPnyriJo2I6jI6j3HUfSr9FCbTuhNXVmeNaRH43+H8k2nw6QdUsGcuhiBYZ6ZXGSueOCK7fw/da14k07UovEWkiwt5l8qKLkMykENnJz3HYV1uBRxW9Svz6uKv3MIUOTTmdux49ptl4x+Hd3dWlhph1bTJn3oUBPPTPHKnGMgjHHFXNK8O+IfFvi638QeJbYWVralTBanqcHIGOoGeST1/l6rgUcVTxUnd2XM+pKwyVld2XQ8w+K2jarql7osumWE139n8xn8tc45QjP5GtbQfE/iq/wBZt7XUvDD2VpJu8yclvkwpI6+pAH413PFGBU+2TpqDinYv2LU3NS3PItSg8SaP8TtS1zTdBnvYpFEanadpGxATke4rrdF1fX9c07VY9W0NtOZYcQjkmUkNnr6YH512PFJxROvzxScVdW19BQocrdpaPoeJ+EJvGPhGwntIfCs9ws0vmFnBXBwBjj6V3eoaTdeOPAog1O2/s+/k/eLGwJ8qRWIXOexH6NXZUnFOpiOaXOlZ9whh+WPK3ddjyPSNW8d+E7JdIn8OSajFANsMseWwvYblzkfkRWp8L9D1fTJ9YvdVsmtftro8asRnILk8ZyPvDrXpHFHFE8RzRcVFK+4o4e0k3Ju2x4xZx+KvDfjXXtSsfDk95Hd3EoVmBAKmQsCMV6R4V1XV9WsZptY0o6dKkm1IyT8y4Bzz78Vv8UcUqtZVFrFX7lU6LpvSWnY4/wCIPhFvFejxpbFVvrZi8BY4DZHKk9s4HPqBXLQ+JfiJbWA0w+HJJLxF8tbsqSPTcedpPvnFes8UYFEK/LHlkk0trhOheXNF2ZxPw88Hz+GrK5udRcPqV6Q0oB3bAM8Z7nJJJ+npmsrwZompWPxH8RX11YzQ2lw0xildcK+ZgRj8Oa9L4o4pOvJuTf2gVCK5UvsgBXnnxZ0fUdZ0ewi06zluXS4LMsa5IG0816JScVFKo6c1NdC6tNVIOD6nnmjeKPF73ljZXXhN4LYukck5LfIvALflXPaknigfE06/D4cuJUtnaGMDO2RAGQNn3BzXsnFHFbLEKLbUVqrdTJ4dySTk9Neh5r440XUr/wAe+G7y0sppra3kiM0iLkIBKCc/hzXpOBS8UVlOo5RjF9DWFNRk5dzxy5tvEuh/EjVda07QJ72OUsiHadrA45yPpXe+FNZ1zVxdHWNFbTTHt8oHPz5znr6YH5103FHFXUrc8UnFX7kQo8krqWnY53xZqGuaZZ21zoeni+YS4nhxyUweRznOcdM/SvOfEFr4o+IV3ZQN4ZOmLATunnyMA4zyQOPYA17RwaMCilW9nqo69xVaHtNG9Oxw/j/wVL4m0W1Fm/8Ap1lnyg7YEgIAKk9j8oIPt75rBs/FnxAsrRbK48LSXVwg2i4ZGw3u2OD9QRXq3FHFEa9o8kkmglQvLmi7M8y+IEPiPV/CWlWCaQ891Oqy3fkjIhkUD5cc8Es3ftVlLbWL/wCEU+mz6XLDfRQLbRwYyzhdoDY98V6JgUYFCrtRUUtncPq95OTe6seQeHNY8aeHNBttLi8IzTJBuw77gTuct2+tbPxI0/VfEHgnTFt9Pme8aeOaWCNcmP8AdtkfgTivR+KQgU3iP3iqKKTEsP7jg5No5nxX4Xi8T+GWsXAW5RQ8EjfwSAdD7Hofr7Vyfwq0TWdL1PWJtWs7iFp1TEkw++2WJOe/X9a9S4o4qVXkqbp9GU6EXUVTqjybXPC/iLwx4vn8R+GIPtUVwzNLbgZI3HLKVyCQTyMcit7w/wCJvFur65awXvhtrCw+YzzSBgfunGM4/ix613fFHFOVfmjaUU33EqHLK8ZNLseTeJ7LxBY/FBNf0vRZr6OGIBcA7WJjKnn23V1XhfxB4i1XU5INX8PNp1usJdZSTy2QNvPsSfwrr+KMCidZTgouKula440HGTkpbu9hRRRRWBuFFFFABRRRQAUUUUAFFFFABRRRQAUUUUAFFFFABRRRQAUUUUAFFFFABRRRQAUUUUAFFFFADW+6a8f0jxD4z8d6pfNo+qWumWtuRiJlBOCTjqpJPHJ4H8q9gbGDmvK9f+HL2s03iDwnqTWcoQyiJH2qRjJ2OOgPocj3A4rpw0oJtS36X1Ry4lTdnHbrY7Pw9Dr9no1ymv3kV1eLIxjmiAwU2jHRR33dq5/4W+I9V8Q2GoSardm4eGVVQlFXAIOfugVP8P8AxVe+KPDV42oBWurYmNpVXaJAVyDgcA9elee/Dzwzq2vWd7Jp3iK60pYpFV0hLYckHk4YVr7JctRVLJproZOq+am4XadztvFHiXV9O+JuiaTa3hjsbkQ+bFsU7t0jA8kZ6AdDSfFPxLrPh+TR10m8+z/aPN8z5FbdjZj7wPqa4+90a+0P4peH7XUNXm1SZpIJBPNuyFMhG3lj6E/jW18bhul0AAkEmcZHb/V1pGnD2tNaNW+/ciVSfs6j21/yOm0HS/H1vrNvNrWuWVzp67vNiiUBm+U4x+7HfB61y/jjxv4g0Hxy1rY3JNnEscjW5jUhhtBYE4yO/fius8N+Eta0XVVu77xVealAEK+RNvwSeh5c9PpXMajDFc/HqC3mRZIpYCjowyGU27gg1FJwlUbdmkuisVUUlTSV02+9zsNY8SC4+Hl1r2jzlGNv5kT4BKNkAgg5GQciq/h291zXvhrBdQ3yLrE6PsuJFAAIkYAkBSOgx0rz3WTc+BU1zwzOXfS9RhMtlIedrZHH6bT7gHvXoXw4nitvhrp08zrHFGkzO7HAUCR8k1NSkoUuaOuunpYqnUc6nLLTTX1OU8QS/EPw1pT6hqHiiwESsFVUjUu7HoFBiGT3+gNdD4MvvEtz4QvdW1q7Z3liaS0DRKpRQpO7gDqcYz2Ge9c1bxzfFPxkbqZXXw7pzbVXkeZ7fVuCfRcDryfUtUVU0K9RQAotnAA7DaaK8lGKg0ubrpt5BRi3JzTfL0138zlfhfr2peINBu7nVLo3E0d0Y1Yoq4XYpx8oHcmquseI9Wtvixpmiw3ZXT5kQyQ7FOchs8kZ7DvXGfD7wtrGuaNc3GneJrvS4kuCjRQ78M21Tu4ceuPwqaHSL3Rfi9o9pf6pNqU3yv58uc4Ibjknp9e9bSo01VnZrZ6WMlVqOlDR7rU6f4l+Itc0bVdHtdHvvs32vcrZjVgTuUAnIPr2rU0DTPHdtrMUuua3Z3VgAweKJQGJxx/yzXv71y3xgjabX/D0aSGN3LKrjqpLKAfwrr/DPhXWNE1N7q/8UXmqRGIoIJt20MSDu5c+hH41jLlWHjtdp9Nd+5rHmlXlvZW66HF+LvHmv6D8Qbq3t7gvp9q0TNamNcFSiFhuxkZJPOeM123ifxI3/Cu7nXtFudjNHG8MoAJGXUEEHIzyQR2NcbPbQ3vx7urS4QSQTRFJEPRlNqARWJrbXfg3T9c8IXZklsbsLNYSsc/xqf1CnPuOnOa19lCfs0lqkn6rqZe1nHnbel2vTset+CdQutV8H6dfXspluZkJd9oGTuI6DjtXOfFPxHq3h61019KuzbtM7iQhFbIAGPvA+tbXw5/5EDSf+ubf+htXJ/G2NjpmkyAfKszqT7lRj+R/KsKUYvE8rWl3+pvVlL6tzJ62R33iS7nsfC+p3ltIY54bWSSN8A4YKSDg8VgfD3W9S1vwbLfahcme5WWRQ5RV4ABHAAFX/F2oWr/D7U7oTJ5M1k3lvnhty4XH1JFYvwsheL4dszDAlkmdT6jGP5g1MYr2DbWt0U5P2ySeljm/AnxG1WbW47XX7lprW8PlQTNEqhJR0GVA4OQD6Er0Ga6Xxx4h1XSfFXhyzsLsxW93MFnQIrbxvQdSCRwT09a5Hwh4Wi8U/DG/twqi9gv3ktZD2by4/lJ9D0/I9qzJ/EU+u6z4TgvlddR0+8W3uA4ILYkTDHPfqD7g+tdkqNOVZuK2umvlozjVWcaSUnvaz+eqOz+KGveI/Dt1ZXWmaitvZzp5ZjEasxkBJJ+ZTxgr37UeMdT8W+HfCmkagmphrhWMd6yRIyyE8qeV44GOMdar/G0/8S7SB/02k/8AQRXb+ItIGu+D7vTsZeW3/d57OACv6gVhFxjCnKSW7ubyUpTqJN7Kw6/8QxW/gyXX4sbPsnnxhj1YrlV/MgVy/hfWdfufhtq2uahfPJcmCeS0YxoAgRDhgAP7wPX0FcCfEM198ONP8MQ5a9e/MPl45ZAQyj/vtwB/u167qunR6T8OdQ0+H/V2+lyxg4xnER5/E8/jSnSVKPK1q3+CHCo6r5k9EvxZwPhi8+IvivTZb6x8QWscUcxhImiQHIVT2jP94V13jLU9Z8PfD6O5W8UapH5KSzooIZuAxAIxz9K4D4f+FtY1zQp7mw8UXelQpctGYId2Gbap3cOOxA/Cu1+JkL2/w08iWZppImgRpW6uQQCx+vWtKig8RGCta+1vzM6bl7CUne9u5zU+q/EPT/C8PiaTWrSexZY5DD5S7trEAZGwdyOhzXar4zb/AIVv/wAJQ1sPN8nPlAnHmb9n5bv0ry/U7bXrbwnoU2sXk114blCYhtSqPGMZAPy8nHTOenbivYrS10K78IwWkKwnRpoFjRS2AVbgDPXOT9c+9LEKEUm0nr07dvUqg5ttJvbr37+hwWhyfEPxTpn9rWfiCzt4pHYJEUXjBxg/Ice2ST+db/jO88S6P4Ftb+3v44b61WL7c4RW8wkBTtBUj7xz24rkte8Kax8O45Nb8PazILIMokhkPPPyjcPuvyfQEZ/Gug8S603iH4LTapJEIpJ0j3oOgYTqpx7ZBokk5wlGzje234MmLahKMm1K3f8AIXQJfGfiDwEl7b6xAuoXFyXhmkRQFiUlSpATGdwJ6Hg9a5yTV/iDF4wj8Mt4gt/trjIcRJ5f3C3Xy89B6V3fwvx/wrvSv+2v/o165S9/5OBtf90f+iDRBr2lSPKtL9Ow5xfs4STetuvc6X7F40tvB2oC51eKXWUYy28tvGpBUAfJgoBk4bt3HNZvhv4gtN8P77VNRlWS/wBPyj5AHmM3+rOAOMnj/gJNejEV4R4l8MJH8Tk0SGZo7LU5o53Reigk5GPY7semRWdDkrXjNW6/5o0r89K0oO/T/I9I+HV1ruo+Hv7S1y8adrlswIY1Xag4z8oHU/oB612I6VFBBHbW8cEKBIo1CIijhQBgCpq5ZyUpOSVjqpxcYpN3CiiipLCiiigAooooAKKKKACiiigAooooAKKKKACiiigAooooAKKKKACiiigAooooAKKKKACiiigBr/dNeGX3hWCx1T+yIdR1IWbtho/PGD+AGP0ooruwO8v67nBjdonq3h/w7p/h3QzZWCOEcFndzl3YjGSay/AXh+10C1vIrWSZ1ldWbzWBwcHpgCiiseZuM7vqjRJKULdiLX/Dlnf+OtM1WWWcT24i2KrDacOSM8Z7+tHj/wAN2fiB9O+1yzp5Ik2+UwGc7c5yD6CiitacnzU/QiaXLP1/yMXw34NsdM8Q2l5FeX0jxMSFllUqcqRyAo9a3pfD1o/xKh1syTi5RMBARs/1ZXpjPQ+tFFXVb53/AIWZ0l7i9UXPG3h2w8Q6KIrxXBhcPHJGQGUng9QeDWa/h21/4VvHoiz3K22cF1YByPMLYzjHX2oorGlJ8kV/eNqqXPJ+RyK/DvS4hhL3UVGe0qj/ANlrrfCPh220rTtXgiuLqVLmMBzM4YjhhxgD1oorqrtum7+Ry4dLnRe8B6HbaDpNxb2skzpJOZCZSCQdqjsB6VX1Pw/aXHxBstYeSYXEKqFUMNh4bqMZ7+tFFczb9rN+TOmy9jH1RB498M2XiC4sZLqW4jaFHC+SwHUj1B9KzPC/g+y0rxHaXsN5fSPHvwssilTlWHICiiitqbf1f5MxqL/aPmjYTw7af8LLk1zzJ/tWMbNw2f6kL0xnp71c8ceG7DxDpUYvBIrwSBo5IiAwzwRyDwf6CiiudyanBp9EbWTpz9WaXhjT4tL8N2dlAztHEpClyCT8xPOAPWpNf0Ox8Q6VJp+oRl4W5BU4ZG7MD2NFFZNv2l/P9ToSXs7eR5Dp/gbTbvxC2lzXV8baNiQvmr/8TivZbbT7aw0tbC0iEVtFHsRF7DH+eaKK68c3eKOTBpWkzB8B6JbaFos9ravK6POZSZSCclVHYD0rJ1zwbpdz40tdWBmiuDJHKyxMAjsrdSCD1wM4/nRRUQk/bS16MqUV7GPyG+OfCllr+rQz3dxdoY4AgSJwF+8xzgg8811nhy0Ww8PWlqkksqxoQHlbcx5PU0UVNVv2EUVSX7+Rx9j4H0m28dHUkM5kW4eZYmZdgY5PTGeCcjntXb61bpeaFqFtIWCTW0kbFeoBUjiiiprybnG77DoJKErHk8fw80uNcJe6igPZZVH/ALLXZ6l4etbv4e22kSzXHkIEw4Ybzg55OMfpRRXXVk7wd+pyUUrS9DTi0Kyn8DposytJai1EWWI3YA4OcdQcHp1FYOkeFrU+DtS0B7u8eychl3Ou5Od2FO3AGVHb1oormg3aXqjpmlePocbpvhS31fWP7LvNR1KS0hbCRmcEDHsRgfhXeeLfC+n3fh6x0lTNbWduw2JAwGQBjByDn1+vNFFdddtVoI5qS/dyZc8CaLBoWjy2ttLPJG0xf98wJX5RwMAcd6qS+HbSX4kx62ZZxcoAAgYbP9WV6Yz096KK5Lv2s/RnUkvZQ9UdqOlcXqvh20u/H9hq8kk4uIVQKqsNnBPUYz39aKKzoaN+jNa691eqO0HSloorE3CiiigAooooAKKKKACiiigAooooAKKKKACiiig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48136" name="Picture 8" descr="http://t3.qlogo.cn/mbloghead/320f08ee9bf397afd4ac/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0113" y="2197290"/>
            <a:ext cx="2751180" cy="24744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9099" y="723330"/>
            <a:ext cx="3463594" cy="1883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20" y="2483893"/>
            <a:ext cx="3752125" cy="237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图片 9" descr="7CFED0064D5A80D9C3587284A41051F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63773"/>
            <a:ext cx="2497540" cy="586806"/>
          </a:xfrm>
          <a:prstGeom prst="rect">
            <a:avLst/>
          </a:prstGeom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88656" y="0"/>
            <a:ext cx="3621230" cy="2388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19915" y="2251880"/>
            <a:ext cx="3835021" cy="2661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9" name="Picture 11" descr="C:\Users\Administrator\Documents\Tencent Files\1031864489\Image\C2C\DEFADB44F39510077274D1630274014D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645" y="4722125"/>
            <a:ext cx="3848668" cy="2135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40" name="Picture 12" descr="C:\Users\Administrator\Documents\Tencent Files\1031864489\Image\C2C\0103B3B8788D168D29701EB5FDE47837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1875" y="0"/>
            <a:ext cx="3698543" cy="2265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41" name="Picture 13" descr="C:\Users\Administrator\Documents\Tencent Files\1031864489\Image\C2C\7AB54DC4C43F443ED01F3BEC1411AEDD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2264" y="4592471"/>
            <a:ext cx="3957850" cy="2265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42" name="Picture 14" descr="C:\Users\Administrator\Documents\Tencent Files\1031864489\Image\C2C\214CBF5247B4C7952FA79657BBEF8ABD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17408" y="4585648"/>
            <a:ext cx="3439236" cy="2272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1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流程图: 摘录 8"/>
          <p:cNvSpPr/>
          <p:nvPr/>
        </p:nvSpPr>
        <p:spPr>
          <a:xfrm rot="5400000">
            <a:off x="30957" y="391318"/>
            <a:ext cx="425450" cy="481013"/>
          </a:xfrm>
          <a:prstGeom prst="flowChartExtra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132940" y="0"/>
            <a:ext cx="5745162" cy="243998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25000"/>
              </a:lnSpc>
              <a:spcBef>
                <a:spcPct val="50000"/>
              </a:spcBef>
              <a:spcAft>
                <a:spcPct val="5000"/>
              </a:spcAft>
            </a:pPr>
            <a:r>
              <a:rPr lang="en-US" altLang="zh-CN" sz="5000" b="1" dirty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经典特宋简" pitchFamily="49" charset="-122"/>
                <a:ea typeface="经典特宋简" pitchFamily="49" charset="-122"/>
                <a:sym typeface="宋体" pitchFamily="2" charset="-122"/>
              </a:rPr>
              <a:t>   </a:t>
            </a:r>
            <a:r>
              <a:rPr lang="zh-CN" altLang="en-US" sz="44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南菁欢迎您</a:t>
            </a:r>
            <a:endParaRPr lang="en-US" altLang="zh-CN" sz="4400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eaLnBrk="0" hangingPunct="0">
              <a:lnSpc>
                <a:spcPct val="125000"/>
              </a:lnSpc>
              <a:spcBef>
                <a:spcPct val="50000"/>
              </a:spcBef>
              <a:spcAft>
                <a:spcPct val="5000"/>
              </a:spcAft>
            </a:pPr>
            <a:r>
              <a:rPr lang="en-US" altLang="zh-CN" sz="5000" b="1" dirty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经典特宋简" pitchFamily="49" charset="-122"/>
                <a:ea typeface="经典特宋简" pitchFamily="49" charset="-122"/>
                <a:sym typeface="宋体" pitchFamily="2" charset="-122"/>
              </a:rPr>
              <a:t>                                           </a:t>
            </a:r>
            <a:endParaRPr lang="zh-CN" altLang="en-US" sz="50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52229" name="Picture 5" descr="C:\Users\Administrator\Documents\Tencent Files\1031864489\FileRecv\MobileFile\IMG_0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2812" y="259306"/>
            <a:ext cx="5336275" cy="63735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900753" y="2238232"/>
            <a:ext cx="55000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谢谢聆听！</a:t>
            </a:r>
            <a:endParaRPr lang="zh-CN" altLang="en-US" sz="96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14" name="图片 13" descr="7CFED0064D5A80D9C3587284A41051F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7421"/>
            <a:ext cx="2934269" cy="668740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版式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标准字体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194</Words>
  <Application>WPS 演示</Application>
  <PresentationFormat>自定义</PresentationFormat>
  <Paragraphs>35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0" baseType="lpstr">
      <vt:lpstr>Arial</vt:lpstr>
      <vt:lpstr>宋体</vt:lpstr>
      <vt:lpstr>Calibri</vt:lpstr>
      <vt:lpstr>Impact</vt:lpstr>
      <vt:lpstr>方正姚体</vt:lpstr>
      <vt:lpstr>华文隶书</vt:lpstr>
      <vt:lpstr>华文仿宋</vt:lpstr>
      <vt:lpstr>Agency FB</vt:lpstr>
      <vt:lpstr>华文新魏</vt:lpstr>
      <vt:lpstr>华文琥珀</vt:lpstr>
      <vt:lpstr>微软雅黑</vt:lpstr>
      <vt:lpstr>经典特宋简</vt:lpstr>
      <vt:lpstr>版式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PPT01844</dc:title>
  <dc:creator>Windows 用户</dc:creator>
  <cp:lastModifiedBy>Microsoft</cp:lastModifiedBy>
  <cp:revision>670</cp:revision>
  <dcterms:created xsi:type="dcterms:W3CDTF">2014-12-24T03:19:00Z</dcterms:created>
  <dcterms:modified xsi:type="dcterms:W3CDTF">2017-12-25T23:47:21Z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